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73" r:id="rId4"/>
    <p:sldId id="258" r:id="rId5"/>
    <p:sldId id="259" r:id="rId6"/>
    <p:sldId id="270" r:id="rId7"/>
    <p:sldId id="275" r:id="rId8"/>
    <p:sldId id="260" r:id="rId9"/>
    <p:sldId id="261" r:id="rId10"/>
    <p:sldId id="279" r:id="rId11"/>
    <p:sldId id="280" r:id="rId12"/>
    <p:sldId id="281" r:id="rId13"/>
    <p:sldId id="289" r:id="rId14"/>
    <p:sldId id="282" r:id="rId15"/>
    <p:sldId id="292" r:id="rId16"/>
    <p:sldId id="266" r:id="rId17"/>
    <p:sldId id="276" r:id="rId18"/>
    <p:sldId id="267" r:id="rId19"/>
    <p:sldId id="290" r:id="rId20"/>
    <p:sldId id="269" r:id="rId21"/>
    <p:sldId id="293" r:id="rId22"/>
    <p:sldId id="271" r:id="rId23"/>
    <p:sldId id="272" r:id="rId24"/>
    <p:sldId id="295" r:id="rId25"/>
    <p:sldId id="296" r:id="rId26"/>
    <p:sldId id="297" r:id="rId27"/>
    <p:sldId id="298" r:id="rId28"/>
    <p:sldId id="278" r:id="rId29"/>
  </p:sldIdLst>
  <p:sldSz cx="12192000" cy="6858000"/>
  <p:notesSz cx="6858000" cy="9144000"/>
  <p:embeddedFontLst>
    <p:embeddedFont>
      <p:font typeface="에스코어 드림 5 Medium" panose="020B0503030302020204" pitchFamily="34" charset="-127"/>
      <p:regular r:id="rId31"/>
    </p:embeddedFont>
    <p:embeddedFont>
      <p:font typeface="에스코어 드림 6 Bold" panose="020B0703030302020204" pitchFamily="34" charset="-127"/>
      <p:bold r:id="rId32"/>
    </p:embeddedFont>
    <p:embeddedFont>
      <p:font typeface="에스코어 드림 8 Heavy" panose="020B0903030302020204" pitchFamily="34" charset="-127"/>
      <p:bold r:id="rId33"/>
    </p:embeddedFont>
    <p:embeddedFont>
      <p:font typeface="맑은 고딕" panose="020B0503020000020004" pitchFamily="50" charset="-127"/>
      <p:regular r:id="rId34"/>
      <p:bold r:id="rId35"/>
    </p:embeddedFont>
    <p:embeddedFont>
      <p:font typeface="에스코어 드림 9 Black" panose="020B0A03030302020204" pitchFamily="34" charset="-127"/>
      <p:bold r:id="rId36"/>
    </p:embeddedFont>
    <p:embeddedFont>
      <p:font typeface="에스코어 드림 2 ExtraLight" panose="020B0600000101010101" charset="-127"/>
      <p:regular r:id="rId37"/>
    </p:embeddedFont>
    <p:embeddedFont>
      <p:font typeface="Azonix" panose="020B0600000101010101" charset="0"/>
      <p:regular r:id="rId38"/>
    </p:embeddedFont>
    <p:embeddedFont>
      <p:font typeface="나눔손글씨 펜" panose="020B0600000101010101" charset="-127"/>
      <p:regular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5F5"/>
    <a:srgbClr val="00334E"/>
    <a:srgbClr val="FF0000"/>
    <a:srgbClr val="FF4C29"/>
    <a:srgbClr val="91A5B0"/>
    <a:srgbClr val="1F4843"/>
    <a:srgbClr val="41958A"/>
    <a:srgbClr val="FFF6BD"/>
    <a:srgbClr val="FFF19F"/>
    <a:srgbClr val="D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05" autoAdjust="0"/>
    <p:restoredTop sz="96220" autoAdjust="0"/>
  </p:normalViewPr>
  <p:slideViewPr>
    <p:cSldViewPr snapToGrid="0">
      <p:cViewPr varScale="1">
        <p:scale>
          <a:sx n="70" d="100"/>
          <a:sy n="70" d="100"/>
        </p:scale>
        <p:origin x="43" y="2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716227232959517"/>
          <c:y val="3.442211894548973E-2"/>
          <c:w val="0.78830695405498552"/>
          <c:h val="0.8779768160693395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rgbClr val="F67148"/>
            </a:solidFill>
          </c:spPr>
          <c:dPt>
            <c:idx val="0"/>
            <c:bubble3D val="0"/>
            <c:spPr>
              <a:solidFill>
                <a:srgbClr val="FF4C2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BCFE-4E57-A023-8F8D8C0129AE}"/>
              </c:ext>
            </c:extLst>
          </c:dPt>
          <c:dPt>
            <c:idx val="1"/>
            <c:bubble3D val="0"/>
            <c:spPr>
              <a:solidFill>
                <a:srgbClr val="E6D41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BCFE-4E57-A023-8F8D8C0129AE}"/>
              </c:ext>
            </c:extLst>
          </c:dPt>
          <c:dPt>
            <c:idx val="2"/>
            <c:bubble3D val="0"/>
            <c:spPr>
              <a:solidFill>
                <a:srgbClr val="26948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CFE-4E57-A023-8F8D8C0129AE}"/>
              </c:ext>
            </c:extLst>
          </c:dPt>
          <c:cat>
            <c:strRef>
              <c:f>Sheet1!$A$2:$A$4</c:f>
              <c:strCache>
                <c:ptCount val="3"/>
                <c:pt idx="0">
                  <c:v>train</c:v>
                </c:pt>
                <c:pt idx="1">
                  <c:v>validation</c:v>
                </c:pt>
                <c:pt idx="2">
                  <c:v>test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CFE-4E57-A023-8F8D8C0129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0327469197498743"/>
          <c:y val="0.90180202685031474"/>
          <c:w val="0.79345061605002509"/>
          <c:h val="9.819797314968528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rgbClr val="00334E"/>
          </a:solidFill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7F93D7-A737-4D08-95EF-C5BB2FA22048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564238-93D7-4F96-8C02-84643DA7240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6232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64238-93D7-4F96-8C02-84643DA7240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76364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64238-93D7-4F96-8C02-84643DA7240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241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64238-93D7-4F96-8C02-84643DA7240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603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DB10E2-5E6D-4C0D-9B52-F5760F2F5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FA8E095-3CF6-4C3B-ACB4-7C3F0179D5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54C1F9-B2EC-4055-B6DD-1E80ACA74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6F8751-BC71-406F-B500-29546569F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7C5EB8-5FB0-4E0F-B484-5AE8703DB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3037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EDC8C7-2564-4B33-A18A-CE2443BF0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B4D4E9A-BE57-4AA7-8055-A1637636B0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7AD427-3E3A-46BF-96DC-E31D4743F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09D2B3-6821-4FC0-933B-7C8B9B31B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2D60DF-4D92-49DA-BE0E-C1557C73F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7360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A40CDDC-89E1-4B24-9FEF-FD20C0A73F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7C7EBE9-63CA-4B04-A92B-24318C6D6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0B1EF4-592D-4A4A-9467-6E14A6CD5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16E03-8D8A-4F64-9351-A9CB50B5C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0BAF08-048A-450F-AD26-3A86AFEF5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735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2EF864-633B-4100-BBB5-490BCCB5D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C090B6-3971-41D5-9DED-1B7F3035B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131703-BCC3-40E3-95A1-2EB6EB623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7988E9-AC71-40D6-81E5-09DD9CB6E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8325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4F8AA5-A452-48B2-BFE5-EDBC0F541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07C09B-ED04-4AB2-9C78-5F6A67C58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D10BD5-4113-4933-8879-218B70A4E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384CE6-481E-49C9-8115-98E6406A5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68FDF1-0844-4B61-9928-FA851B291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5131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5F9273-2FD6-45BE-80CE-8672CEE4A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BB80E0-1038-4A4B-BAC4-E5A6669F8A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991E55-B342-4487-AE14-C2341C3FB5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B0561F-EF89-47A1-B329-40B4A1A44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E76919-CA24-43DD-92F3-09E3263A1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8E8849-9EF8-42DC-9015-413888BF5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9261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8454E6-112B-495F-BAE8-EA2785CED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3AEB5A-1E7A-4F06-A00F-2F8657406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5C65A2-28CE-48A7-BFA2-0B0000A6AD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4A9343A-DA72-4FF7-938D-D374F89CB3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FE81C97-EC00-452C-A6EE-77B87822ED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B61B7C3-0508-4F69-AC0C-7CB444F7A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DAB0F26-8EA9-422D-8A06-04A50121A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555E9A8-241D-4E8B-BBEB-80B4160F5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6049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2CE04-66C6-4095-9379-8F86828E9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635A69C-CDBB-4602-A8C9-D49AEB01E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2E6C0C0-8E8F-4C95-B343-CAFE3081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5D219F-EB39-4E13-82D9-DDF8C47F5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2742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1A7C405-F515-499D-B361-26D5FAA76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C03B1AC-0E43-4B1C-8BC3-39D406442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C694F2-8A42-4E74-88E9-167A467DF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6758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D6C0E-76AD-4BAA-8860-CD49A4AC1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23C72A-76D1-4DC5-93B5-D21C54038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E63C6F-8CE5-4F53-9053-AD42E4294D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F94624-AD63-4E23-8F5B-6FC1EE76D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6F2B73-3E9F-4940-BE4E-B4EEEDFAF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B49C90-0B2C-417A-A1CB-53B2E4A5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6062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1706D3-09C6-469F-83ED-A817FAB34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9A4FC4-7D50-49FC-902E-204FCECAD9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D2BA6C-27AC-46D2-AFEA-AFECAFBA6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AB5AC4-4005-485A-A9DE-DCCFE594E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5437C6-B1A3-4602-A332-238E00136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9A3EA2-301D-4BAA-9AAA-59F644965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5687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C27FE8-C48F-40DD-A523-DBFA5CF67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9A2A02-1F0B-46C6-B9F5-E484C4037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D18C9B-ED22-45D4-A3C0-CA08C12EF6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9F36E-2AC7-46B4-88A0-2DA0D2ACC0ED}" type="datetimeFigureOut">
              <a:rPr lang="ko-KR" altLang="en-US" smtClean="0"/>
              <a:t>2021-09-14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4F36B5-01AE-4BBC-ABA2-432FA029F6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EEE7CF-DDC2-4E64-8E09-11997CC821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8B403-267E-4AAA-967C-1684C44BD3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1264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hyperlink" Target="https://www.youtube.com/watch?v=VUpD5PQ4sMU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70000" sy="7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ABBB113E-DD6C-4FFD-ACF2-C9F86E0A438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09C6BB-D722-4038-98B8-49C062F6E8C1}"/>
              </a:ext>
            </a:extLst>
          </p:cNvPr>
          <p:cNvSpPr txBox="1"/>
          <p:nvPr/>
        </p:nvSpPr>
        <p:spPr>
          <a:xfrm>
            <a:off x="5087824" y="5892801"/>
            <a:ext cx="2016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6F5F5"/>
                </a:solidFill>
                <a:latin typeface="Azonix" pitchFamily="50" charset="0"/>
              </a:rPr>
              <a:t>SHARP</a:t>
            </a:r>
            <a:endParaRPr lang="ko-KR" altLang="en-US" sz="2800" dirty="0">
              <a:solidFill>
                <a:srgbClr val="F6F5F5"/>
              </a:solidFill>
              <a:latin typeface="Azonix" pitchFamily="50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44D345A-3EF3-40D8-9962-ABA0C5DE1EDA}"/>
              </a:ext>
            </a:extLst>
          </p:cNvPr>
          <p:cNvGrpSpPr/>
          <p:nvPr/>
        </p:nvGrpSpPr>
        <p:grpSpPr>
          <a:xfrm>
            <a:off x="4368799" y="1346815"/>
            <a:ext cx="3454400" cy="3526797"/>
            <a:chOff x="4378960" y="1665601"/>
            <a:chExt cx="3454400" cy="3526797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347F1EAA-7FCC-44FA-A40D-0D3635CC4F55}"/>
                </a:ext>
              </a:extLst>
            </p:cNvPr>
            <p:cNvGrpSpPr/>
            <p:nvPr/>
          </p:nvGrpSpPr>
          <p:grpSpPr>
            <a:xfrm>
              <a:off x="4378960" y="1665601"/>
              <a:ext cx="3454400" cy="3526797"/>
              <a:chOff x="2826328" y="1288474"/>
              <a:chExt cx="2556019" cy="263513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DB1473A-3E5B-4211-8549-B5E23866089F}"/>
                  </a:ext>
                </a:extLst>
              </p:cNvPr>
              <p:cNvSpPr/>
              <p:nvPr/>
            </p:nvSpPr>
            <p:spPr>
              <a:xfrm>
                <a:off x="2826328" y="1288474"/>
                <a:ext cx="2556019" cy="2635134"/>
              </a:xfrm>
              <a:prstGeom prst="rect">
                <a:avLst/>
              </a:prstGeom>
              <a:noFill/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5D4A9FDA-26B0-4755-956C-FC0111E810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00651" y="2874938"/>
                <a:ext cx="1082550" cy="0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4" name="그림 3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F5D98F-0400-457E-AA57-A5EC90DAC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0436" y="2459930"/>
              <a:ext cx="2311124" cy="85006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0B3270-56CD-4F3D-9494-8F2DF7B10EFF}"/>
                </a:ext>
              </a:extLst>
            </p:cNvPr>
            <p:cNvSpPr txBox="1"/>
            <p:nvPr/>
          </p:nvSpPr>
          <p:spPr>
            <a:xfrm>
              <a:off x="4754879" y="4047564"/>
              <a:ext cx="270256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rgbClr val="FF4C29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등급 판별을 확실하게</a:t>
              </a:r>
              <a:r>
                <a:rPr lang="en-US" altLang="ko-KR" sz="2000" dirty="0">
                  <a:solidFill>
                    <a:srgbClr val="FF4C29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! </a:t>
              </a:r>
            </a:p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여러분들의 고기판사</a:t>
              </a:r>
              <a:r>
                <a:rPr lang="en-US" altLang="ko-KR" sz="2000" dirty="0">
                  <a:solidFill>
                    <a:schemeClr val="bg1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, </a:t>
              </a:r>
              <a:r>
                <a:rPr lang="ko-KR" altLang="en-US" sz="2000" dirty="0" err="1">
                  <a:solidFill>
                    <a:schemeClr val="bg1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고판사</a:t>
              </a:r>
              <a:endParaRPr lang="ko-KR" altLang="en-US" sz="2000" dirty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3037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455881"/>
              </p:ext>
            </p:extLst>
          </p:nvPr>
        </p:nvGraphicFramePr>
        <p:xfrm>
          <a:off x="1974993" y="2556023"/>
          <a:ext cx="5523085" cy="239810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104617">
                  <a:extLst>
                    <a:ext uri="{9D8B030D-6E8A-4147-A177-3AD203B41FA5}">
                      <a16:colId xmlns:a16="http://schemas.microsoft.com/office/drawing/2014/main" val="2754098251"/>
                    </a:ext>
                  </a:extLst>
                </a:gridCol>
                <a:gridCol w="1104617">
                  <a:extLst>
                    <a:ext uri="{9D8B030D-6E8A-4147-A177-3AD203B41FA5}">
                      <a16:colId xmlns:a16="http://schemas.microsoft.com/office/drawing/2014/main" val="4047420953"/>
                    </a:ext>
                  </a:extLst>
                </a:gridCol>
                <a:gridCol w="1104617">
                  <a:extLst>
                    <a:ext uri="{9D8B030D-6E8A-4147-A177-3AD203B41FA5}">
                      <a16:colId xmlns:a16="http://schemas.microsoft.com/office/drawing/2014/main" val="1807628055"/>
                    </a:ext>
                  </a:extLst>
                </a:gridCol>
                <a:gridCol w="1104617">
                  <a:extLst>
                    <a:ext uri="{9D8B030D-6E8A-4147-A177-3AD203B41FA5}">
                      <a16:colId xmlns:a16="http://schemas.microsoft.com/office/drawing/2014/main" val="325866570"/>
                    </a:ext>
                  </a:extLst>
                </a:gridCol>
                <a:gridCol w="1104617">
                  <a:extLst>
                    <a:ext uri="{9D8B030D-6E8A-4147-A177-3AD203B41FA5}">
                      <a16:colId xmlns:a16="http://schemas.microsoft.com/office/drawing/2014/main" val="2482509150"/>
                    </a:ext>
                  </a:extLst>
                </a:gridCol>
              </a:tblGrid>
              <a:tr h="36585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chemeClr val="bg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등급</a:t>
                      </a:r>
                    </a:p>
                  </a:txBody>
                  <a:tcPr marL="93400" marR="93400" marT="46700" marB="467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4C2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chemeClr val="bg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소고기</a:t>
                      </a:r>
                    </a:p>
                  </a:txBody>
                  <a:tcPr marL="93400" marR="93400" marT="46700" marB="467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4C2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chemeClr val="bg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돼지고기</a:t>
                      </a:r>
                    </a:p>
                  </a:txBody>
                  <a:tcPr marL="93400" marR="93400" marT="46700" marB="467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4C2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617264"/>
                  </a:ext>
                </a:extLst>
              </a:tr>
              <a:tr h="3658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solidFill>
                            <a:schemeClr val="bg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Train</a:t>
                      </a:r>
                      <a:endParaRPr lang="ko-KR" altLang="en-US" sz="1700" dirty="0">
                        <a:solidFill>
                          <a:schemeClr val="bg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4C2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solidFill>
                            <a:schemeClr val="bg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Val</a:t>
                      </a:r>
                      <a:endParaRPr lang="ko-KR" altLang="en-US" sz="1700" dirty="0">
                        <a:solidFill>
                          <a:schemeClr val="bg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4C2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solidFill>
                            <a:schemeClr val="bg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Train</a:t>
                      </a:r>
                      <a:endParaRPr lang="ko-KR" altLang="en-US" sz="1700" dirty="0">
                        <a:solidFill>
                          <a:schemeClr val="bg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4C2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solidFill>
                            <a:schemeClr val="bg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Val</a:t>
                      </a:r>
                      <a:endParaRPr lang="ko-KR" altLang="en-US" sz="1700" dirty="0">
                        <a:solidFill>
                          <a:schemeClr val="bg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4C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4415943"/>
                  </a:ext>
                </a:extLst>
              </a:tr>
              <a:tr h="33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8 Heavy" panose="020B0903030302020204" pitchFamily="34" charset="-127"/>
                          <a:ea typeface="에스코어 드림 8 Heavy" panose="020B0903030302020204" pitchFamily="34" charset="-127"/>
                        </a:rPr>
                        <a:t>1 ++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8 Heavy" panose="020B0903030302020204" pitchFamily="34" charset="-127"/>
                        <a:ea typeface="에스코어 드림 8 Heavy" panose="020B0903030302020204" pitchFamily="34" charset="-127"/>
                      </a:endParaRPr>
                    </a:p>
                  </a:txBody>
                  <a:tcPr marL="99779" marR="99779" marT="49889" marB="49889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19,822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2,478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-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-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04111909"/>
                  </a:ext>
                </a:extLst>
              </a:tr>
              <a:tr h="33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8 Heavy" panose="020B0903030302020204" pitchFamily="34" charset="-127"/>
                          <a:ea typeface="에스코어 드림 8 Heavy" panose="020B0903030302020204" pitchFamily="34" charset="-127"/>
                        </a:rPr>
                        <a:t>1 +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8 Heavy" panose="020B0903030302020204" pitchFamily="34" charset="-127"/>
                        <a:ea typeface="에스코어 드림 8 Heavy" panose="020B09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18,156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2,269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3,009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376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extLst>
                  <a:ext uri="{0D108BD9-81ED-4DB2-BD59-A6C34878D82A}">
                    <a16:rowId xmlns:a16="http://schemas.microsoft.com/office/drawing/2014/main" val="1537355610"/>
                  </a:ext>
                </a:extLst>
              </a:tr>
              <a:tr h="33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8 Heavy" panose="020B0903030302020204" pitchFamily="34" charset="-127"/>
                          <a:ea typeface="에스코어 드림 8 Heavy" panose="020B0903030302020204" pitchFamily="34" charset="-127"/>
                        </a:rPr>
                        <a:t>1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8 Heavy" panose="020B0903030302020204" pitchFamily="34" charset="-127"/>
                        <a:ea typeface="에스코어 드림 8 Heavy" panose="020B09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17,127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2,141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3,036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380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extLst>
                  <a:ext uri="{0D108BD9-81ED-4DB2-BD59-A6C34878D82A}">
                    <a16:rowId xmlns:a16="http://schemas.microsoft.com/office/drawing/2014/main" val="255288455"/>
                  </a:ext>
                </a:extLst>
              </a:tr>
              <a:tr h="33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8 Heavy" panose="020B0903030302020204" pitchFamily="34" charset="-127"/>
                          <a:ea typeface="에스코어 드림 8 Heavy" panose="020B0903030302020204" pitchFamily="34" charset="-127"/>
                        </a:rPr>
                        <a:t>2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8 Heavy" panose="020B0903030302020204" pitchFamily="34" charset="-127"/>
                        <a:ea typeface="에스코어 드림 8 Heavy" panose="020B09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10,019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1,252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2,476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309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extLst>
                  <a:ext uri="{0D108BD9-81ED-4DB2-BD59-A6C34878D82A}">
                    <a16:rowId xmlns:a16="http://schemas.microsoft.com/office/drawing/2014/main" val="1771104294"/>
                  </a:ext>
                </a:extLst>
              </a:tr>
              <a:tr h="33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8 Heavy" panose="020B0903030302020204" pitchFamily="34" charset="-127"/>
                          <a:ea typeface="에스코어 드림 8 Heavy" panose="020B0903030302020204" pitchFamily="34" charset="-127"/>
                        </a:rPr>
                        <a:t>3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8 Heavy" panose="020B0903030302020204" pitchFamily="34" charset="-127"/>
                        <a:ea typeface="에스코어 드림 8 Heavy" panose="020B09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4,310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539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-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-</a:t>
                      </a:r>
                      <a:endParaRPr lang="ko-KR" altLang="en-US" sz="15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9779" marR="99779" marT="49889" marB="49889"/>
                </a:tc>
                <a:extLst>
                  <a:ext uri="{0D108BD9-81ED-4DB2-BD59-A6C34878D82A}">
                    <a16:rowId xmlns:a16="http://schemas.microsoft.com/office/drawing/2014/main" val="3730744053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9F850C25-9C15-4C9A-A6A7-75BFB45DDC81}"/>
              </a:ext>
            </a:extLst>
          </p:cNvPr>
          <p:cNvGrpSpPr/>
          <p:nvPr/>
        </p:nvGrpSpPr>
        <p:grpSpPr>
          <a:xfrm>
            <a:off x="239112" y="287888"/>
            <a:ext cx="11658846" cy="1361871"/>
            <a:chOff x="357446" y="457200"/>
            <a:chExt cx="11658846" cy="136187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6F9E471-A63A-4E32-B2F3-B529232518B3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02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3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C5C935C1-8AC3-4C7C-96FE-4079843FAFFC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61871"/>
              <a:chOff x="357446" y="457200"/>
              <a:chExt cx="11658846" cy="1361871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C0B0319E-46CA-445E-AA0F-2466603C5D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AC9FC651-E81B-4F6E-8F83-48DF70E3C4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FD03BFC-8846-46DE-86BF-0F90F27C7052}"/>
                  </a:ext>
                </a:extLst>
              </p:cNvPr>
              <p:cNvSpPr txBox="1"/>
              <p:nvPr/>
            </p:nvSpPr>
            <p:spPr>
              <a:xfrm>
                <a:off x="357446" y="1172740"/>
                <a:ext cx="144983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공공데이터 </a:t>
                </a:r>
                <a:endParaRPr lang="en-US" altLang="ko-KR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솔루션</a:t>
                </a:r>
              </a:p>
            </p:txBody>
          </p: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9963BB80-C07A-4434-960E-80ACD974A6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B4D6C8B8-CA8D-4FA5-911E-DD9D00302CF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546" y="825474"/>
            <a:ext cx="755418" cy="75541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5D4C711-8E10-4B90-85BE-111CAB31303A}"/>
              </a:ext>
            </a:extLst>
          </p:cNvPr>
          <p:cNvSpPr txBox="1"/>
          <p:nvPr/>
        </p:nvSpPr>
        <p:spPr>
          <a:xfrm>
            <a:off x="4655814" y="906661"/>
            <a:ext cx="45406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이미지 데이터셋 가공</a:t>
            </a:r>
          </a:p>
        </p:txBody>
      </p:sp>
      <p:graphicFrame>
        <p:nvGraphicFramePr>
          <p:cNvPr id="23" name="차트 22">
            <a:extLst>
              <a:ext uri="{FF2B5EF4-FFF2-40B4-BE49-F238E27FC236}">
                <a16:creationId xmlns:a16="http://schemas.microsoft.com/office/drawing/2014/main" id="{CE9F7EF7-A575-44CC-BCA9-0474539469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0006477"/>
              </p:ext>
            </p:extLst>
          </p:nvPr>
        </p:nvGraphicFramePr>
        <p:xfrm>
          <a:off x="7773505" y="1815138"/>
          <a:ext cx="3963708" cy="38798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FBA0816C-B26A-422C-AAC3-3F32275DA673}"/>
              </a:ext>
            </a:extLst>
          </p:cNvPr>
          <p:cNvSpPr txBox="1"/>
          <p:nvPr/>
        </p:nvSpPr>
        <p:spPr>
          <a:xfrm>
            <a:off x="5060565" y="613818"/>
            <a:ext cx="1449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preprocessing!</a:t>
            </a:r>
            <a:endParaRPr lang="ko-KR" altLang="en-US" sz="20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348BC56-E2F0-449A-A350-055DF98D00F6}"/>
              </a:ext>
            </a:extLst>
          </p:cNvPr>
          <p:cNvSpPr txBox="1"/>
          <p:nvPr/>
        </p:nvSpPr>
        <p:spPr>
          <a:xfrm>
            <a:off x="10329399" y="4257745"/>
            <a:ext cx="701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80%</a:t>
            </a:r>
            <a:endParaRPr lang="ko-KR" alt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9CE09F-63F6-4473-8171-4CB21F21CE0C}"/>
              </a:ext>
            </a:extLst>
          </p:cNvPr>
          <p:cNvSpPr txBox="1"/>
          <p:nvPr/>
        </p:nvSpPr>
        <p:spPr>
          <a:xfrm>
            <a:off x="8470119" y="2815025"/>
            <a:ext cx="701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10%</a:t>
            </a:r>
            <a:endParaRPr lang="ko-KR" alt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25DFD34-3E47-4938-80F9-071406290053}"/>
              </a:ext>
            </a:extLst>
          </p:cNvPr>
          <p:cNvSpPr txBox="1"/>
          <p:nvPr/>
        </p:nvSpPr>
        <p:spPr>
          <a:xfrm>
            <a:off x="9084799" y="2371943"/>
            <a:ext cx="701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10%</a:t>
            </a:r>
            <a:endParaRPr lang="ko-KR" alt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B8947AE-F218-4FD0-949E-A3575BD08D28}"/>
              </a:ext>
            </a:extLst>
          </p:cNvPr>
          <p:cNvSpPr txBox="1"/>
          <p:nvPr/>
        </p:nvSpPr>
        <p:spPr>
          <a:xfrm>
            <a:off x="3607121" y="5198226"/>
            <a:ext cx="2398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축산물 데이터셋 구조 표</a:t>
            </a:r>
            <a:r>
              <a:rPr lang="en-US" altLang="ko-KR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  <a:endParaRPr lang="ko-KR" altLang="en-US" sz="1600" dirty="0">
              <a:solidFill>
                <a:srgbClr val="FF4C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289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52358" y="2646705"/>
            <a:ext cx="5078362" cy="461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2016</a:t>
            </a:r>
            <a:r>
              <a:rPr lang="ko-KR" altLang="en-US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년 </a:t>
            </a:r>
            <a: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ILSVRC </a:t>
            </a:r>
            <a:r>
              <a:rPr lang="ko-KR" altLang="en-US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대회에서 </a:t>
            </a:r>
            <a: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</a:t>
            </a:r>
            <a:r>
              <a:rPr lang="ko-KR" altLang="en-US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등을 차지한 모델</a:t>
            </a:r>
            <a:endParaRPr lang="en-US" altLang="ko-KR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3074" name="Picture 2" descr="Review: ResNeXt — 1st Runner Up in ILSVRC 2016 (Image Classification) | by  Sik-Ho Tsang | Towards Data Scien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714" y="3799139"/>
            <a:ext cx="4399244" cy="1929914"/>
          </a:xfrm>
          <a:prstGeom prst="rect">
            <a:avLst/>
          </a:prstGeom>
          <a:noFill/>
          <a:ln w="6350">
            <a:solidFill>
              <a:srgbClr val="FF4C2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953881" y="4263686"/>
            <a:ext cx="4782199" cy="877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RESNECT </a:t>
            </a:r>
            <a:r>
              <a:rPr lang="ko-KR" altLang="en-US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 </a:t>
            </a:r>
            <a: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Fine-Tuning</a:t>
            </a:r>
            <a:r>
              <a:rPr lang="ko-KR" altLang="en-US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통해 딥러닝 모델 생성</a:t>
            </a:r>
            <a:endParaRPr lang="en-US" altLang="ko-KR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73788" y="5832638"/>
            <a:ext cx="19495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RESNEXT </a:t>
            </a:r>
            <a:r>
              <a:rPr lang="ko-KR" altLang="en-US" sz="14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 구조도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9C56DF7-3B13-446F-9F72-8A33F752CB76}"/>
              </a:ext>
            </a:extLst>
          </p:cNvPr>
          <p:cNvGrpSpPr/>
          <p:nvPr/>
        </p:nvGrpSpPr>
        <p:grpSpPr>
          <a:xfrm>
            <a:off x="239112" y="287888"/>
            <a:ext cx="11658846" cy="1361871"/>
            <a:chOff x="357446" y="457200"/>
            <a:chExt cx="11658846" cy="136187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3E4FA9F-A31E-49E6-A19A-ACD7D3657ED6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02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4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EF87DE48-9EB8-48A3-B480-D80C7E9E0C4F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61871"/>
              <a:chOff x="357446" y="457200"/>
              <a:chExt cx="11658846" cy="1361871"/>
            </a:xfrm>
          </p:grpSpPr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5381A1CA-8397-4FD1-9F73-572F83A35B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B2C254B4-0848-4EF5-8B35-7360D29D23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5060131-1E18-4FF4-A1A8-D7B7301E2B80}"/>
                  </a:ext>
                </a:extLst>
              </p:cNvPr>
              <p:cNvSpPr txBox="1"/>
              <p:nvPr/>
            </p:nvSpPr>
            <p:spPr>
              <a:xfrm>
                <a:off x="357446" y="1172740"/>
                <a:ext cx="144983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공공데이터 </a:t>
                </a:r>
                <a:endParaRPr lang="en-US" altLang="ko-KR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솔루션</a:t>
                </a:r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C6A8A991-1522-48A4-9AF9-668F00A2CF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557F8D4-7D53-4D08-87E8-87E6285DC091}"/>
              </a:ext>
            </a:extLst>
          </p:cNvPr>
          <p:cNvSpPr txBox="1"/>
          <p:nvPr/>
        </p:nvSpPr>
        <p:spPr>
          <a:xfrm>
            <a:off x="5102854" y="911970"/>
            <a:ext cx="3646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딥러닝 모델 설계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79F9A1-CE0B-44D6-A561-7E0122168A46}"/>
              </a:ext>
            </a:extLst>
          </p:cNvPr>
          <p:cNvSpPr txBox="1"/>
          <p:nvPr/>
        </p:nvSpPr>
        <p:spPr>
          <a:xfrm>
            <a:off x="5379432" y="622919"/>
            <a:ext cx="1787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preprocessing!</a:t>
            </a:r>
            <a:endParaRPr lang="ko-KR" altLang="en-US" sz="20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9BACA16-E216-4CD0-AC12-B82F38D01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883" y="1202376"/>
            <a:ext cx="3720905" cy="274946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AC3133-7E2C-4711-82D1-EE582B7E26ED}"/>
              </a:ext>
            </a:extLst>
          </p:cNvPr>
          <p:cNvSpPr txBox="1"/>
          <p:nvPr/>
        </p:nvSpPr>
        <p:spPr>
          <a:xfrm>
            <a:off x="1952357" y="1942546"/>
            <a:ext cx="2934603" cy="543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RESNEXT </a:t>
            </a:r>
            <a:r>
              <a:rPr lang="ko-KR" altLang="en-US" sz="22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 활용</a:t>
            </a:r>
            <a:endParaRPr lang="en-US" altLang="ko-KR" sz="2200" dirty="0">
              <a:solidFill>
                <a:srgbClr val="FF4C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5F8377-AAC8-4256-B158-06132BC56EBE}"/>
              </a:ext>
            </a:extLst>
          </p:cNvPr>
          <p:cNvSpPr txBox="1"/>
          <p:nvPr/>
        </p:nvSpPr>
        <p:spPr>
          <a:xfrm>
            <a:off x="1952358" y="3247446"/>
            <a:ext cx="4783722" cy="877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대용량 이미지 데이터를 학습한 모델을 활용하여 전이 학습 </a:t>
            </a:r>
            <a:r>
              <a:rPr lang="en-US" altLang="ko-KR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(transfer learning)</a:t>
            </a:r>
            <a:endParaRPr lang="ko-KR" altLang="en-US" dirty="0">
              <a:solidFill>
                <a:srgbClr val="FF4C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F1DB5C-76FC-4977-B590-605E28AC7D1A}"/>
              </a:ext>
            </a:extLst>
          </p:cNvPr>
          <p:cNvSpPr txBox="1"/>
          <p:nvPr/>
        </p:nvSpPr>
        <p:spPr>
          <a:xfrm>
            <a:off x="1952357" y="5279927"/>
            <a:ext cx="5436234" cy="877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epochs</a:t>
            </a:r>
            <a:r>
              <a:rPr lang="ko-KR" altLang="en-US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는 돼지고기와 소고기 각각 </a:t>
            </a:r>
            <a: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200</a:t>
            </a:r>
            <a:r>
              <a:rPr lang="ko-KR" altLang="en-US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회</a:t>
            </a:r>
            <a: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37</a:t>
            </a:r>
            <a:r>
              <a:rPr lang="ko-KR" altLang="en-US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회</a:t>
            </a:r>
            <a: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/>
            </a:r>
            <a:b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</a:br>
            <a: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(Batch size</a:t>
            </a:r>
            <a:r>
              <a:rPr lang="ko-KR" altLang="en-US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= 16, resize = 128)</a:t>
            </a:r>
            <a:endParaRPr lang="ko-KR" altLang="en-US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87DE7B-ADAF-425F-8DBE-A849C8535884}"/>
              </a:ext>
            </a:extLst>
          </p:cNvPr>
          <p:cNvSpPr txBox="1"/>
          <p:nvPr/>
        </p:nvSpPr>
        <p:spPr>
          <a:xfrm>
            <a:off x="9015681" y="3150856"/>
            <a:ext cx="141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PYTORCH</a:t>
            </a:r>
            <a:r>
              <a:rPr lang="ko-KR" altLang="en-US" sz="14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사용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AFF24455-5BCC-4C50-BD43-89C2EF90E4E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120" y="814872"/>
            <a:ext cx="769845" cy="769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595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C7FFD4CB-30E5-43DA-B618-A607027F371E}"/>
              </a:ext>
            </a:extLst>
          </p:cNvPr>
          <p:cNvSpPr/>
          <p:nvPr/>
        </p:nvSpPr>
        <p:spPr>
          <a:xfrm>
            <a:off x="1952726" y="4114432"/>
            <a:ext cx="9889218" cy="2610000"/>
          </a:xfrm>
          <a:prstGeom prst="roundRect">
            <a:avLst/>
          </a:prstGeom>
          <a:solidFill>
            <a:srgbClr val="FFF6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FE34AC0-888E-4F19-A556-F653B34A29DD}"/>
              </a:ext>
            </a:extLst>
          </p:cNvPr>
          <p:cNvSpPr/>
          <p:nvPr/>
        </p:nvSpPr>
        <p:spPr>
          <a:xfrm>
            <a:off x="1954307" y="1364692"/>
            <a:ext cx="9889218" cy="2609424"/>
          </a:xfrm>
          <a:prstGeom prst="roundRect">
            <a:avLst/>
          </a:prstGeom>
          <a:solidFill>
            <a:srgbClr val="D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6F5F5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5A73731-F433-493A-A20E-4DE8A74F4D80}"/>
              </a:ext>
            </a:extLst>
          </p:cNvPr>
          <p:cNvGrpSpPr/>
          <p:nvPr/>
        </p:nvGrpSpPr>
        <p:grpSpPr>
          <a:xfrm>
            <a:off x="239112" y="287888"/>
            <a:ext cx="11658846" cy="1361871"/>
            <a:chOff x="357446" y="457200"/>
            <a:chExt cx="11658846" cy="136187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304A096-57D0-4130-8ADC-B4CE94BFBBDD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02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5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02C679C7-A7A7-4F88-A1CE-80D0319882C7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61871"/>
              <a:chOff x="357446" y="457200"/>
              <a:chExt cx="11658846" cy="1361871"/>
            </a:xfrm>
          </p:grpSpPr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69A33581-7123-43C3-AC07-9B77D3326F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422F176F-2C98-43B4-AE28-B81E3C9C24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2F1B423-5DED-4E2D-9016-EDCF95023E50}"/>
                  </a:ext>
                </a:extLst>
              </p:cNvPr>
              <p:cNvSpPr txBox="1"/>
              <p:nvPr/>
            </p:nvSpPr>
            <p:spPr>
              <a:xfrm>
                <a:off x="357446" y="1172740"/>
                <a:ext cx="144983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공공데이터 </a:t>
                </a:r>
                <a:endParaRPr lang="en-US" altLang="ko-KR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솔루션</a:t>
                </a:r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0BA9BDED-655E-4D1D-8EAC-2324D39786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E7B9122-27D9-4FC7-841A-8CB69909CBD5}"/>
              </a:ext>
            </a:extLst>
          </p:cNvPr>
          <p:cNvSpPr txBox="1"/>
          <p:nvPr/>
        </p:nvSpPr>
        <p:spPr>
          <a:xfrm>
            <a:off x="4655814" y="688101"/>
            <a:ext cx="45406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딥러닝 모델 성능 확인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EBE928-FF7A-4E34-BE23-B0F7150E36BA}"/>
              </a:ext>
            </a:extLst>
          </p:cNvPr>
          <p:cNvSpPr txBox="1"/>
          <p:nvPr/>
        </p:nvSpPr>
        <p:spPr>
          <a:xfrm>
            <a:off x="5060565" y="395258"/>
            <a:ext cx="1449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Performance!</a:t>
            </a:r>
            <a:endParaRPr lang="ko-KR" altLang="en-US" sz="20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E58363-A5F5-4FE4-8AA1-70E13CA4D44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082" y="590769"/>
            <a:ext cx="682107" cy="682107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243EB071-AC24-4539-92B1-17A0A78B02E1}"/>
              </a:ext>
            </a:extLst>
          </p:cNvPr>
          <p:cNvGrpSpPr/>
          <p:nvPr/>
        </p:nvGrpSpPr>
        <p:grpSpPr>
          <a:xfrm>
            <a:off x="9319426" y="2260151"/>
            <a:ext cx="2156219" cy="615553"/>
            <a:chOff x="9070509" y="2381966"/>
            <a:chExt cx="2156219" cy="615553"/>
          </a:xfrm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89AEA3B1-044B-4783-BDD6-34622C029D48}"/>
                </a:ext>
              </a:extLst>
            </p:cNvPr>
            <p:cNvSpPr/>
            <p:nvPr/>
          </p:nvSpPr>
          <p:spPr>
            <a:xfrm>
              <a:off x="9070509" y="2475209"/>
              <a:ext cx="415137" cy="415137"/>
            </a:xfrm>
            <a:prstGeom prst="ellipse">
              <a:avLst/>
            </a:prstGeom>
            <a:solidFill>
              <a:srgbClr val="4195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1</a:t>
              </a:r>
              <a:endParaRPr lang="ko-KR" altLang="en-US" sz="20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A237CA3-1DCA-4414-AA16-A60FFF4F540E}"/>
                </a:ext>
              </a:extLst>
            </p:cNvPr>
            <p:cNvSpPr txBox="1"/>
            <p:nvPr/>
          </p:nvSpPr>
          <p:spPr>
            <a:xfrm>
              <a:off x="9525915" y="2381966"/>
              <a:ext cx="1700813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70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ACCURACY </a:t>
              </a:r>
              <a:r>
                <a:rPr lang="en-US" altLang="ko-KR" sz="1700" dirty="0">
                  <a:solidFill>
                    <a:srgbClr val="FF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93.618%</a:t>
              </a:r>
              <a:endParaRPr lang="ko-KR" altLang="en-US" sz="1700" dirty="0">
                <a:solidFill>
                  <a:srgbClr val="FF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FBD722E-00D8-4B2F-A161-25CBF14E5859}"/>
              </a:ext>
            </a:extLst>
          </p:cNvPr>
          <p:cNvGrpSpPr/>
          <p:nvPr/>
        </p:nvGrpSpPr>
        <p:grpSpPr>
          <a:xfrm>
            <a:off x="9319426" y="3092549"/>
            <a:ext cx="2156219" cy="615553"/>
            <a:chOff x="9070509" y="3234314"/>
            <a:chExt cx="2156219" cy="615553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113C37FF-2B7F-47DB-965E-ADA8D1E08357}"/>
                </a:ext>
              </a:extLst>
            </p:cNvPr>
            <p:cNvSpPr/>
            <p:nvPr/>
          </p:nvSpPr>
          <p:spPr>
            <a:xfrm>
              <a:off x="9070509" y="3334521"/>
              <a:ext cx="415137" cy="415137"/>
            </a:xfrm>
            <a:prstGeom prst="ellipse">
              <a:avLst/>
            </a:prstGeom>
            <a:solidFill>
              <a:srgbClr val="1F48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2</a:t>
              </a:r>
              <a:endParaRPr lang="ko-KR" altLang="en-US" sz="20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08DD9B0-0820-4171-8B96-3D4AD08B229D}"/>
                </a:ext>
              </a:extLst>
            </p:cNvPr>
            <p:cNvSpPr txBox="1"/>
            <p:nvPr/>
          </p:nvSpPr>
          <p:spPr>
            <a:xfrm>
              <a:off x="9525916" y="3234314"/>
              <a:ext cx="1700812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70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LOSS </a:t>
              </a:r>
            </a:p>
            <a:p>
              <a:r>
                <a:rPr lang="en-US" altLang="ko-KR" sz="1700" dirty="0">
                  <a:solidFill>
                    <a:srgbClr val="FF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0.1710%</a:t>
              </a:r>
              <a:endParaRPr lang="ko-KR" altLang="en-US" sz="1700" dirty="0">
                <a:solidFill>
                  <a:srgbClr val="FF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A9F49AA0-9A32-4A24-B419-28279FFD7EC8}"/>
              </a:ext>
            </a:extLst>
          </p:cNvPr>
          <p:cNvGrpSpPr/>
          <p:nvPr/>
        </p:nvGrpSpPr>
        <p:grpSpPr>
          <a:xfrm>
            <a:off x="9319426" y="1438568"/>
            <a:ext cx="1880857" cy="648000"/>
            <a:chOff x="9280980" y="1539913"/>
            <a:chExt cx="1880857" cy="648000"/>
          </a:xfrm>
        </p:grpSpPr>
        <p:sp>
          <p:nvSpPr>
            <p:cNvPr id="9" name="TextBox 8"/>
            <p:cNvSpPr txBox="1"/>
            <p:nvPr/>
          </p:nvSpPr>
          <p:spPr>
            <a:xfrm>
              <a:off x="9938747" y="1611750"/>
              <a:ext cx="12230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rgbClr val="00334E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소고기</a:t>
              </a:r>
            </a:p>
          </p:txBody>
        </p:sp>
        <p:pic>
          <p:nvPicPr>
            <p:cNvPr id="57" name="그림 56" descr="레고, 장난감, 벡터그래픽이(가) 표시된 사진&#10;&#10;자동 생성된 설명">
              <a:extLst>
                <a:ext uri="{FF2B5EF4-FFF2-40B4-BE49-F238E27FC236}">
                  <a16:creationId xmlns:a16="http://schemas.microsoft.com/office/drawing/2014/main" id="{A18C3078-B1D4-4BD6-A4AF-4F885EDA1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80980" y="1539913"/>
              <a:ext cx="648000" cy="648000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A16F447-2896-482F-B5E8-251CF7B20A20}"/>
              </a:ext>
            </a:extLst>
          </p:cNvPr>
          <p:cNvGrpSpPr/>
          <p:nvPr/>
        </p:nvGrpSpPr>
        <p:grpSpPr>
          <a:xfrm>
            <a:off x="9319426" y="5011466"/>
            <a:ext cx="2028114" cy="615553"/>
            <a:chOff x="9044065" y="5091174"/>
            <a:chExt cx="2028114" cy="615553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C3DBF32C-8AAA-4BDE-8586-8E1A77DA17AA}"/>
                </a:ext>
              </a:extLst>
            </p:cNvPr>
            <p:cNvSpPr/>
            <p:nvPr/>
          </p:nvSpPr>
          <p:spPr>
            <a:xfrm>
              <a:off x="9044065" y="5186947"/>
              <a:ext cx="415137" cy="41513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3</a:t>
              </a:r>
              <a:endParaRPr lang="ko-KR" altLang="en-US" sz="20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F35204C-BF07-410A-9338-83B58CB79FF7}"/>
                </a:ext>
              </a:extLst>
            </p:cNvPr>
            <p:cNvSpPr txBox="1"/>
            <p:nvPr/>
          </p:nvSpPr>
          <p:spPr>
            <a:xfrm>
              <a:off x="9459202" y="5091174"/>
              <a:ext cx="1612977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70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ACCURACY </a:t>
              </a:r>
            </a:p>
            <a:p>
              <a:r>
                <a:rPr lang="en-US" altLang="ko-KR" sz="1700" dirty="0">
                  <a:solidFill>
                    <a:srgbClr val="FF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97.334%</a:t>
              </a:r>
              <a:endParaRPr lang="ko-KR" altLang="en-US" sz="1700" dirty="0">
                <a:solidFill>
                  <a:srgbClr val="FF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F9D73BD-E450-45EC-9115-6754F97C3C2F}"/>
              </a:ext>
            </a:extLst>
          </p:cNvPr>
          <p:cNvGrpSpPr/>
          <p:nvPr/>
        </p:nvGrpSpPr>
        <p:grpSpPr>
          <a:xfrm>
            <a:off x="9319425" y="5823592"/>
            <a:ext cx="2028115" cy="615553"/>
            <a:chOff x="9044064" y="5923781"/>
            <a:chExt cx="2028115" cy="615553"/>
          </a:xfrm>
        </p:grpSpPr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B323222D-B8B1-470D-9A40-06436DBEC753}"/>
                </a:ext>
              </a:extLst>
            </p:cNvPr>
            <p:cNvSpPr/>
            <p:nvPr/>
          </p:nvSpPr>
          <p:spPr>
            <a:xfrm>
              <a:off x="9044064" y="6039377"/>
              <a:ext cx="415137" cy="41513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4</a:t>
              </a:r>
              <a:endParaRPr lang="ko-KR" altLang="en-US" sz="20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530E770-B527-49FF-98CA-071A315EB846}"/>
                </a:ext>
              </a:extLst>
            </p:cNvPr>
            <p:cNvSpPr txBox="1"/>
            <p:nvPr/>
          </p:nvSpPr>
          <p:spPr>
            <a:xfrm>
              <a:off x="9459202" y="5923781"/>
              <a:ext cx="1612977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70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LOSS</a:t>
              </a:r>
              <a:endParaRPr lang="en-US" altLang="ko-KR" sz="1700" dirty="0">
                <a:solidFill>
                  <a:srgbClr val="FF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r>
                <a:rPr lang="en-US" altLang="ko-KR" sz="1700" dirty="0">
                  <a:solidFill>
                    <a:srgbClr val="FF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0.0764%</a:t>
              </a:r>
              <a:endParaRPr lang="ko-KR" altLang="en-US" sz="1700" dirty="0">
                <a:solidFill>
                  <a:srgbClr val="FF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70E75CA-0498-4138-9883-832D9F98BF8B}"/>
              </a:ext>
            </a:extLst>
          </p:cNvPr>
          <p:cNvGrpSpPr/>
          <p:nvPr/>
        </p:nvGrpSpPr>
        <p:grpSpPr>
          <a:xfrm>
            <a:off x="9138638" y="4202547"/>
            <a:ext cx="2260977" cy="648000"/>
            <a:chOff x="9290747" y="4361743"/>
            <a:chExt cx="2260977" cy="648000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9A83D7B-5D49-406F-BFE5-9CC744E062F9}"/>
                </a:ext>
              </a:extLst>
            </p:cNvPr>
            <p:cNvSpPr txBox="1"/>
            <p:nvPr/>
          </p:nvSpPr>
          <p:spPr>
            <a:xfrm>
              <a:off x="9938747" y="4427015"/>
              <a:ext cx="16129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rgbClr val="00334E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돼지고기</a:t>
              </a:r>
            </a:p>
          </p:txBody>
        </p:sp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E6266CF9-B360-40C3-88EE-AD44AAE5A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90747" y="4361743"/>
              <a:ext cx="648000" cy="648000"/>
            </a:xfrm>
            <a:prstGeom prst="rect">
              <a:avLst/>
            </a:prstGeom>
          </p:spPr>
        </p:pic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3619AB91-17F5-4D4E-9A0F-A8B25A21BA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0668" y="1618981"/>
            <a:ext cx="2990400" cy="2242800"/>
          </a:xfrm>
          <a:prstGeom prst="rect">
            <a:avLst/>
          </a:prstGeom>
          <a:ln w="25400">
            <a:solidFill>
              <a:srgbClr val="41958A"/>
            </a:solidFill>
          </a:ln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5315FF1B-70EA-4E6E-ABD7-672F5ECAEA3C}"/>
              </a:ext>
            </a:extLst>
          </p:cNvPr>
          <p:cNvSpPr/>
          <p:nvPr/>
        </p:nvSpPr>
        <p:spPr>
          <a:xfrm>
            <a:off x="2713802" y="1400999"/>
            <a:ext cx="414215" cy="414215"/>
          </a:xfrm>
          <a:prstGeom prst="ellipse">
            <a:avLst/>
          </a:prstGeom>
          <a:solidFill>
            <a:srgbClr val="419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1</a:t>
            </a:r>
            <a:endParaRPr lang="ko-KR" altLang="en-US" sz="240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E9FFD55-F58C-4F42-9CF6-B1FFD817BA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87308" y="1608106"/>
            <a:ext cx="2990400" cy="2242800"/>
          </a:xfrm>
          <a:prstGeom prst="rect">
            <a:avLst/>
          </a:prstGeom>
          <a:ln w="25400">
            <a:solidFill>
              <a:srgbClr val="1F4843"/>
            </a:solidFill>
          </a:ln>
        </p:spPr>
      </p:pic>
      <p:sp>
        <p:nvSpPr>
          <p:cNvPr id="46" name="타원 45">
            <a:extLst>
              <a:ext uri="{FF2B5EF4-FFF2-40B4-BE49-F238E27FC236}">
                <a16:creationId xmlns:a16="http://schemas.microsoft.com/office/drawing/2014/main" id="{F4788925-A88D-497A-8F61-9FE272C1FCA8}"/>
              </a:ext>
            </a:extLst>
          </p:cNvPr>
          <p:cNvSpPr/>
          <p:nvPr/>
        </p:nvSpPr>
        <p:spPr>
          <a:xfrm>
            <a:off x="6096404" y="1405389"/>
            <a:ext cx="414000" cy="414000"/>
          </a:xfrm>
          <a:prstGeom prst="ellipse">
            <a:avLst/>
          </a:prstGeom>
          <a:solidFill>
            <a:srgbClr val="1F48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2</a:t>
            </a:r>
            <a:endParaRPr lang="ko-KR" altLang="en-US" sz="240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9724CF65-C011-47DA-BCA6-73AEFBAD71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87308" y="4386659"/>
            <a:ext cx="2989013" cy="2241760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  <p:sp>
        <p:nvSpPr>
          <p:cNvPr id="44" name="타원 43">
            <a:extLst>
              <a:ext uri="{FF2B5EF4-FFF2-40B4-BE49-F238E27FC236}">
                <a16:creationId xmlns:a16="http://schemas.microsoft.com/office/drawing/2014/main" id="{07B7895D-46C5-4AC5-A246-15EB42BF2C47}"/>
              </a:ext>
            </a:extLst>
          </p:cNvPr>
          <p:cNvSpPr/>
          <p:nvPr/>
        </p:nvSpPr>
        <p:spPr>
          <a:xfrm>
            <a:off x="6096000" y="4179552"/>
            <a:ext cx="414215" cy="41421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4</a:t>
            </a:r>
            <a:endParaRPr lang="ko-KR" altLang="en-US" sz="240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2D1567D0-A88B-4E1A-9FAB-B5E73CF5ACD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2054" y="4380726"/>
            <a:ext cx="2989013" cy="2241760"/>
          </a:xfrm>
          <a:prstGeom prst="rect">
            <a:avLst/>
          </a:prstGeom>
          <a:blipFill dpi="0" rotWithShape="1">
            <a:blip r:embed="rId6">
              <a:alphaModFix amt="93000"/>
            </a:blip>
            <a:srcRect/>
            <a:stretch>
              <a:fillRect/>
            </a:stretch>
          </a:blipFill>
          <a:ln w="25400">
            <a:solidFill>
              <a:schemeClr val="accent4"/>
            </a:solidFill>
          </a:ln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98DD2FE1-C2C8-4BDF-9119-37A00731FD62}"/>
              </a:ext>
            </a:extLst>
          </p:cNvPr>
          <p:cNvSpPr/>
          <p:nvPr/>
        </p:nvSpPr>
        <p:spPr>
          <a:xfrm>
            <a:off x="2713802" y="4164579"/>
            <a:ext cx="414215" cy="41421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3</a:t>
            </a:r>
            <a:endParaRPr lang="ko-KR" altLang="en-US" sz="240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7014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1FE37333-53FE-4CDB-B214-A479D37DDB13}"/>
              </a:ext>
            </a:extLst>
          </p:cNvPr>
          <p:cNvGrpSpPr/>
          <p:nvPr/>
        </p:nvGrpSpPr>
        <p:grpSpPr>
          <a:xfrm>
            <a:off x="2098268" y="1510037"/>
            <a:ext cx="7995463" cy="3278530"/>
            <a:chOff x="1163782" y="1083886"/>
            <a:chExt cx="6893328" cy="282660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CE8A2F-A8FA-46A6-8394-9EB25AA22C37}"/>
                </a:ext>
              </a:extLst>
            </p:cNvPr>
            <p:cNvSpPr txBox="1"/>
            <p:nvPr/>
          </p:nvSpPr>
          <p:spPr>
            <a:xfrm>
              <a:off x="1886604" y="2452360"/>
              <a:ext cx="5447682" cy="79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5400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서비스 소개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8DCE10-4C40-405D-A7AF-112DEBD43188}"/>
                </a:ext>
              </a:extLst>
            </p:cNvPr>
            <p:cNvSpPr txBox="1"/>
            <p:nvPr/>
          </p:nvSpPr>
          <p:spPr>
            <a:xfrm>
              <a:off x="2861901" y="3129410"/>
              <a:ext cx="3497088" cy="291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개발한 서비스의 요소를 설명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6C2AA17-6666-4957-9B55-3781672ED9A0}"/>
                </a:ext>
              </a:extLst>
            </p:cNvPr>
            <p:cNvSpPr txBox="1"/>
            <p:nvPr/>
          </p:nvSpPr>
          <p:spPr>
            <a:xfrm>
              <a:off x="4013161" y="1083886"/>
              <a:ext cx="1194570" cy="716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rgbClr val="FF4C29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03</a:t>
              </a:r>
              <a:endParaRPr lang="ko-KR" altLang="en-US" sz="4800" b="1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6D8023-38D2-4A66-8BEB-FC929EADC460}"/>
                </a:ext>
              </a:extLst>
            </p:cNvPr>
            <p:cNvSpPr txBox="1"/>
            <p:nvPr/>
          </p:nvSpPr>
          <p:spPr>
            <a:xfrm>
              <a:off x="3611360" y="1591718"/>
              <a:ext cx="1998172" cy="5041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rgbClr val="FF4C29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Chapter</a:t>
              </a:r>
              <a:endParaRPr lang="ko-KR" altLang="en-US" sz="3200" dirty="0">
                <a:solidFill>
                  <a:srgbClr val="FF4C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779DF65D-AFE9-4AFA-966B-30858DE353C2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flipH="1">
              <a:off x="1163783" y="1843801"/>
              <a:ext cx="2447577" cy="9528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724057CA-487F-4D6B-95D7-B3D7BB2B5165}"/>
                </a:ext>
              </a:extLst>
            </p:cNvPr>
            <p:cNvCxnSpPr>
              <a:cxnSpLocks/>
              <a:endCxn id="24" idx="3"/>
            </p:cNvCxnSpPr>
            <p:nvPr/>
          </p:nvCxnSpPr>
          <p:spPr>
            <a:xfrm flipH="1" flipV="1">
              <a:off x="5609531" y="1843801"/>
              <a:ext cx="2447579" cy="9526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9852BDE-F051-4DE7-81CD-BE43DB5CC768}"/>
                </a:ext>
              </a:extLst>
            </p:cNvPr>
            <p:cNvCxnSpPr/>
            <p:nvPr/>
          </p:nvCxnSpPr>
          <p:spPr>
            <a:xfrm flipH="1">
              <a:off x="1163782" y="3910487"/>
              <a:ext cx="6893328" cy="0"/>
            </a:xfrm>
            <a:prstGeom prst="line">
              <a:avLst/>
            </a:prstGeom>
            <a:ln w="3810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9912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351" y="1564824"/>
            <a:ext cx="8157558" cy="4117094"/>
          </a:xfrm>
          <a:prstGeom prst="rect">
            <a:avLst/>
          </a:prstGeom>
          <a:ln w="12700">
            <a:solidFill>
              <a:srgbClr val="FF4C29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4983343" y="5862226"/>
            <a:ext cx="3885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W B S</a:t>
            </a:r>
          </a:p>
          <a:p>
            <a:pPr algn="ctr"/>
            <a:r>
              <a:rPr lang="en-US" altLang="ko-KR" sz="20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(Work Breakdown Structure)</a:t>
            </a:r>
            <a:endParaRPr lang="ko-KR" altLang="en-US" sz="20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9AA51CC-C735-4666-9812-D76F5E887C9B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617BDC7-31BB-427D-AF51-1F4D5CCDB7B8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03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1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60B2C2E5-0CB7-4A2E-AA2F-8C14FFB0389E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4F25A69A-7728-4324-8330-9D64578F16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345F71D3-F871-4511-B80F-56E6DEF5A1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51E92A1-398B-44C6-81E6-9ABDDC2C733F}"/>
                  </a:ext>
                </a:extLst>
              </p:cNvPr>
              <p:cNvSpPr txBox="1"/>
              <p:nvPr/>
            </p:nvSpPr>
            <p:spPr>
              <a:xfrm>
                <a:off x="357446" y="1364804"/>
                <a:ext cx="144983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서비스 소개</a:t>
                </a:r>
                <a:endParaRPr lang="ko-KR" altLang="en-US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DD6CCF62-7D58-4737-9942-FE4A46E50B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E17AB6F-15CF-411A-A7B9-11484F1C0260}"/>
              </a:ext>
            </a:extLst>
          </p:cNvPr>
          <p:cNvSpPr txBox="1"/>
          <p:nvPr/>
        </p:nvSpPr>
        <p:spPr>
          <a:xfrm>
            <a:off x="3458634" y="733491"/>
            <a:ext cx="44061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3090" marR="0" indent="-59309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ko-KR" altLang="en-US" sz="28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웹 플랫폼 분석</a:t>
            </a:r>
            <a:endParaRPr lang="ko-KR" altLang="en-US" sz="2400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6949DC-8EEE-4449-BE94-98E5F2612C19}"/>
              </a:ext>
            </a:extLst>
          </p:cNvPr>
          <p:cNvSpPr txBox="1"/>
          <p:nvPr/>
        </p:nvSpPr>
        <p:spPr>
          <a:xfrm>
            <a:off x="1954306" y="771071"/>
            <a:ext cx="1523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Let’s</a:t>
            </a:r>
            <a:r>
              <a:rPr lang="ko-KR" altLang="en-US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Check!</a:t>
            </a:r>
            <a:endParaRPr lang="ko-KR" altLang="en-US" sz="24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415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2BCFA407-0C81-4AA1-B6F2-ADA0038EAC06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9D766DC-DB7C-4B24-AD59-6D49F46AC48E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03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2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0B02DD8-4A72-4BD4-89C7-BDD262C0033D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5659C788-DA87-4A88-AC13-9E1EA496D9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226F30F4-5CFA-4B34-9E7D-2FB3BDDA7A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69CDF90-3B67-4F2B-B3F4-5A0176495ACC}"/>
                  </a:ext>
                </a:extLst>
              </p:cNvPr>
              <p:cNvSpPr txBox="1"/>
              <p:nvPr/>
            </p:nvSpPr>
            <p:spPr>
              <a:xfrm>
                <a:off x="357446" y="1364804"/>
                <a:ext cx="144983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서비스 소개</a:t>
                </a:r>
                <a:endParaRPr lang="ko-KR" altLang="en-US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B17671C7-C457-4953-8E49-BA92498190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3BDE003-81C6-4E81-A29C-D6EC767D27EB}"/>
              </a:ext>
            </a:extLst>
          </p:cNvPr>
          <p:cNvSpPr txBox="1"/>
          <p:nvPr/>
        </p:nvSpPr>
        <p:spPr>
          <a:xfrm>
            <a:off x="3010578" y="745060"/>
            <a:ext cx="63366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3090" marR="0" indent="-59309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ko-KR" altLang="en-US" sz="28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시연 화면</a:t>
            </a:r>
            <a:endParaRPr lang="ko-KR" altLang="en-US" sz="2800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566F90-661E-4265-BCD7-0DBA1673204B}"/>
              </a:ext>
            </a:extLst>
          </p:cNvPr>
          <p:cNvSpPr txBox="1"/>
          <p:nvPr/>
        </p:nvSpPr>
        <p:spPr>
          <a:xfrm>
            <a:off x="1954307" y="771071"/>
            <a:ext cx="1053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service!</a:t>
            </a:r>
            <a:endParaRPr lang="ko-KR" altLang="en-US" sz="24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pic>
        <p:nvPicPr>
          <p:cNvPr id="1032" name="Picture 8" descr="Youtube Icon Logo Png Transparent - Youtube Png PNG Image | Transparent PNG  Free Download on SeekPN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177" y="2907792"/>
            <a:ext cx="2250295" cy="1687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3BDE003-81C6-4E81-A29C-D6EC767D27EB}"/>
              </a:ext>
            </a:extLst>
          </p:cNvPr>
          <p:cNvSpPr txBox="1"/>
          <p:nvPr/>
        </p:nvSpPr>
        <p:spPr>
          <a:xfrm>
            <a:off x="4383689" y="5012260"/>
            <a:ext cx="33932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3090" marR="0" indent="-593090" algn="ctr" fontAlgn="base" latinLnBrk="1">
              <a:spcBef>
                <a:spcPts val="0"/>
              </a:spcBef>
              <a:spcAft>
                <a:spcPts val="0"/>
              </a:spcAft>
            </a:pPr>
            <a:r>
              <a:rPr lang="ko-KR" altLang="en-US" sz="2800" kern="0" dirty="0" err="1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고판사</a:t>
            </a:r>
            <a:r>
              <a:rPr lang="ko-KR" altLang="en-US" sz="28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2800" kern="0" dirty="0" err="1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시연영상</a:t>
            </a:r>
            <a:endParaRPr lang="ko-KR" altLang="en-US" sz="2800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5345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8B3522BA-5608-4F33-80BD-852C697AAA5F}"/>
              </a:ext>
            </a:extLst>
          </p:cNvPr>
          <p:cNvSpPr/>
          <p:nvPr/>
        </p:nvSpPr>
        <p:spPr>
          <a:xfrm>
            <a:off x="2664559" y="824807"/>
            <a:ext cx="3793332" cy="5523635"/>
          </a:xfrm>
          <a:prstGeom prst="roundRect">
            <a:avLst/>
          </a:prstGeom>
          <a:solidFill>
            <a:srgbClr val="DF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5D20F34-8B5B-4AE3-8BAF-76458523C8DB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A966EF7-69F0-454D-BAAC-7824CFB5E1C0}"/>
                </a:ext>
              </a:extLst>
            </p:cNvPr>
            <p:cNvSpPr txBox="1"/>
            <p:nvPr/>
          </p:nvSpPr>
          <p:spPr>
            <a:xfrm>
              <a:off x="357446" y="457200"/>
              <a:ext cx="17151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03 </a:t>
              </a:r>
              <a:r>
                <a:rPr lang="en-US" altLang="ko-KR" sz="2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3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871C3FCB-65B3-447F-B048-14E5FE3DB5EA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51DC2A1F-4EEF-444E-888D-585097B5B4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FA74B402-9E5F-48F7-B22D-15DD4CF277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00D3935-7A6C-403A-AB3A-2E3807F9B118}"/>
                  </a:ext>
                </a:extLst>
              </p:cNvPr>
              <p:cNvSpPr txBox="1"/>
              <p:nvPr/>
            </p:nvSpPr>
            <p:spPr>
              <a:xfrm>
                <a:off x="357446" y="1364804"/>
                <a:ext cx="144983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서비스 소개</a:t>
                </a:r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759EFA4A-76B5-43C2-8061-FDBDF04C3B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2E70438F-EA38-4095-9BF2-A13674CDA04F}"/>
              </a:ext>
            </a:extLst>
          </p:cNvPr>
          <p:cNvGrpSpPr/>
          <p:nvPr/>
        </p:nvGrpSpPr>
        <p:grpSpPr>
          <a:xfrm>
            <a:off x="2555735" y="1065542"/>
            <a:ext cx="3598079" cy="4972416"/>
            <a:chOff x="1881625" y="962306"/>
            <a:chExt cx="4008222" cy="553921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9417014-9B86-4658-AC3D-47144BA495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6417" y="962306"/>
              <a:ext cx="1858608" cy="185860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D784BF5-B6EC-4BC8-B877-064A9A20F8FA}"/>
                </a:ext>
              </a:extLst>
            </p:cNvPr>
            <p:cNvSpPr txBox="1"/>
            <p:nvPr/>
          </p:nvSpPr>
          <p:spPr>
            <a:xfrm>
              <a:off x="3136948" y="2905836"/>
              <a:ext cx="195754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593090" marR="0" indent="-593090" algn="ctr" fontAlgn="base" latinLnBrk="1"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2400" kern="0" spc="-40" dirty="0">
                  <a:solidFill>
                    <a:srgbClr val="FF4C29"/>
                  </a:solidFill>
                  <a:effectLst/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독창성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F74950C-D2D5-40CC-9A83-21CB5E6A6680}"/>
                </a:ext>
              </a:extLst>
            </p:cNvPr>
            <p:cNvSpPr txBox="1"/>
            <p:nvPr/>
          </p:nvSpPr>
          <p:spPr>
            <a:xfrm>
              <a:off x="2219780" y="3531842"/>
              <a:ext cx="3331915" cy="879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marR="0" indent="-342900" algn="just" fontAlgn="base" latinLnBrk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sz="1600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현재 </a:t>
              </a:r>
              <a:r>
                <a:rPr lang="ko-KR" altLang="en-US" sz="1600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상용화 및 </a:t>
              </a:r>
              <a:r>
                <a:rPr lang="ko-KR" altLang="en-US" sz="1600" b="0" i="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개발된 </a:t>
              </a:r>
              <a:r>
                <a:rPr lang="ko-KR" altLang="en-US" sz="1600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유사 서비스 없음</a:t>
              </a:r>
              <a:endParaRPr lang="en-US" altLang="ko-KR" sz="16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AFA551E-467B-4E0B-8EA6-0DDF98C69DE3}"/>
                </a:ext>
              </a:extLst>
            </p:cNvPr>
            <p:cNvSpPr txBox="1"/>
            <p:nvPr/>
          </p:nvSpPr>
          <p:spPr>
            <a:xfrm>
              <a:off x="2219781" y="5260117"/>
              <a:ext cx="3492325" cy="879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 algn="just" fontAlgn="base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선행 연구는 측정 센서 데이터 기반 분류</a:t>
              </a:r>
              <a:endParaRPr lang="en-US" altLang="ko-KR" sz="16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0D5E664-44EA-4F38-B772-277864A12A7A}"/>
                </a:ext>
              </a:extLst>
            </p:cNvPr>
            <p:cNvSpPr txBox="1"/>
            <p:nvPr/>
          </p:nvSpPr>
          <p:spPr>
            <a:xfrm>
              <a:off x="2219780" y="4411778"/>
              <a:ext cx="3331915" cy="879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 algn="just" fontAlgn="base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AI</a:t>
              </a:r>
              <a:r>
                <a:rPr lang="ko-KR" altLang="en-US" sz="16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활용한 영상기반 육질</a:t>
              </a:r>
              <a:r>
                <a:rPr lang="ko-KR" altLang="en-US" sz="1600" kern="0" spc="-3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측정 서비스 개발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B77A861-7545-4D92-BB33-D5949D5A09CA}"/>
                </a:ext>
              </a:extLst>
            </p:cNvPr>
            <p:cNvSpPr txBox="1"/>
            <p:nvPr/>
          </p:nvSpPr>
          <p:spPr>
            <a:xfrm>
              <a:off x="1881625" y="6033021"/>
              <a:ext cx="4008222" cy="46850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742950" lvl="1" indent="-285750" algn="just" fontAlgn="base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kern="0" spc="-30" dirty="0">
                  <a:solidFill>
                    <a:srgbClr val="FF4C29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상용화 시켜 시장에서 수익창출</a:t>
              </a:r>
              <a:endParaRPr lang="ko-KR" altLang="en-US" sz="1600" kern="0" spc="0" dirty="0">
                <a:solidFill>
                  <a:srgbClr val="FF4C29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F161501F-92A7-489A-93F2-F45670EC4F15}"/>
              </a:ext>
            </a:extLst>
          </p:cNvPr>
          <p:cNvGrpSpPr/>
          <p:nvPr/>
        </p:nvGrpSpPr>
        <p:grpSpPr>
          <a:xfrm>
            <a:off x="7540967" y="833114"/>
            <a:ext cx="3793332" cy="5523635"/>
            <a:chOff x="7218645" y="750046"/>
            <a:chExt cx="4208279" cy="5866724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E787008C-A34A-423F-8D43-E4B5EB55BA2C}"/>
                </a:ext>
              </a:extLst>
            </p:cNvPr>
            <p:cNvSpPr/>
            <p:nvPr/>
          </p:nvSpPr>
          <p:spPr>
            <a:xfrm>
              <a:off x="7218645" y="750046"/>
              <a:ext cx="4208279" cy="5866724"/>
            </a:xfrm>
            <a:prstGeom prst="roundRect">
              <a:avLst/>
            </a:prstGeom>
            <a:solidFill>
              <a:srgbClr val="DF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82C0ABC6-B120-4DAB-97CC-FA12D2B5C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52436" y="1010851"/>
              <a:ext cx="1909119" cy="1909119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8B1E0C6-DED9-4CFB-9202-69FDC0356D95}"/>
                </a:ext>
              </a:extLst>
            </p:cNvPr>
            <p:cNvSpPr txBox="1"/>
            <p:nvPr/>
          </p:nvSpPr>
          <p:spPr>
            <a:xfrm>
              <a:off x="8428224" y="2927013"/>
              <a:ext cx="195754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593090" marR="0" indent="-593090" algn="ctr" fontAlgn="base" latinLnBrk="1"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2400" kern="0" spc="-40" dirty="0">
                  <a:solidFill>
                    <a:srgbClr val="FF4C29"/>
                  </a:solidFill>
                  <a:effectLst/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차별성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5825C45-7953-47F9-82F5-C97D57330129}"/>
                </a:ext>
              </a:extLst>
            </p:cNvPr>
            <p:cNvSpPr txBox="1"/>
            <p:nvPr/>
          </p:nvSpPr>
          <p:spPr>
            <a:xfrm>
              <a:off x="7370445" y="3451242"/>
              <a:ext cx="3835147" cy="4466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indent="-285750" algn="just" fontAlgn="base" latinLnBrk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sz="1600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카메라</a:t>
              </a:r>
              <a:r>
                <a:rPr lang="en-US" altLang="ko-KR" sz="1600" b="0" i="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·</a:t>
              </a:r>
              <a:r>
                <a:rPr lang="ko-KR" altLang="en-US" sz="1600" b="0" i="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컴퓨터만으로 손쉽게 설치</a:t>
              </a:r>
              <a:endParaRPr lang="en-US" altLang="ko-KR" sz="1600" b="0" i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52AFCE4-821B-4776-B328-F69B313BC3AA}"/>
                </a:ext>
              </a:extLst>
            </p:cNvPr>
            <p:cNvSpPr txBox="1"/>
            <p:nvPr/>
          </p:nvSpPr>
          <p:spPr>
            <a:xfrm>
              <a:off x="7370445" y="5099643"/>
              <a:ext cx="3458807" cy="8389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algn="just" fontAlgn="base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kern="0" spc="-3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온라인 정육점도 라벨을 통해 정보제공 </a:t>
              </a:r>
              <a:endParaRPr lang="en-US" altLang="ko-KR" sz="1600" kern="0" spc="-3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4408485-9A6E-4FB9-A666-D9ADAAA033D4}"/>
                </a:ext>
              </a:extLst>
            </p:cNvPr>
            <p:cNvSpPr txBox="1"/>
            <p:nvPr/>
          </p:nvSpPr>
          <p:spPr>
            <a:xfrm>
              <a:off x="7370445" y="3897929"/>
              <a:ext cx="3589080" cy="8389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algn="just" fontAlgn="base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최초 설치이후 추가비용 발생하지 않음</a:t>
              </a:r>
              <a:endParaRPr lang="en-US" altLang="ko-KR" sz="1600" b="0" i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93BF1A2-9577-4623-87A7-75E3D2340271}"/>
                </a:ext>
              </a:extLst>
            </p:cNvPr>
            <p:cNvSpPr txBox="1"/>
            <p:nvPr/>
          </p:nvSpPr>
          <p:spPr>
            <a:xfrm>
              <a:off x="7653971" y="4645913"/>
              <a:ext cx="3305555" cy="4466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algn="just" fontAlgn="base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rgbClr val="FF4C29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실시간으로 육질 측정가능</a:t>
              </a:r>
              <a:endParaRPr lang="en-US" altLang="ko-KR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5E4B3E8-3F74-4DFF-B5A9-2528C68E37CF}"/>
                </a:ext>
              </a:extLst>
            </p:cNvPr>
            <p:cNvSpPr txBox="1"/>
            <p:nvPr/>
          </p:nvSpPr>
          <p:spPr>
            <a:xfrm>
              <a:off x="7653972" y="5826916"/>
              <a:ext cx="3589080" cy="4466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algn="just" fontAlgn="base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kern="0" spc="-30" dirty="0">
                  <a:solidFill>
                    <a:srgbClr val="FF4C29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정육 시장에서 통합적으로 활용</a:t>
              </a:r>
              <a:endParaRPr lang="en-US" altLang="ko-KR" sz="1600" kern="0" spc="-3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143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1FE37333-53FE-4CDB-B214-A479D37DDB13}"/>
              </a:ext>
            </a:extLst>
          </p:cNvPr>
          <p:cNvGrpSpPr/>
          <p:nvPr/>
        </p:nvGrpSpPr>
        <p:grpSpPr>
          <a:xfrm>
            <a:off x="2098268" y="1510037"/>
            <a:ext cx="7995463" cy="3278530"/>
            <a:chOff x="1163782" y="1083886"/>
            <a:chExt cx="6893328" cy="282660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CE8A2F-A8FA-46A6-8394-9EB25AA22C37}"/>
                </a:ext>
              </a:extLst>
            </p:cNvPr>
            <p:cNvSpPr txBox="1"/>
            <p:nvPr/>
          </p:nvSpPr>
          <p:spPr>
            <a:xfrm>
              <a:off x="1886604" y="2452360"/>
              <a:ext cx="5447682" cy="79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5400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향후 사업화 계획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8DCE10-4C40-405D-A7AF-112DEBD43188}"/>
                </a:ext>
              </a:extLst>
            </p:cNvPr>
            <p:cNvSpPr txBox="1"/>
            <p:nvPr/>
          </p:nvSpPr>
          <p:spPr>
            <a:xfrm>
              <a:off x="2861901" y="3129410"/>
              <a:ext cx="3497088" cy="291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개발할 팀 소개 및 사업 요소를 설명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6C2AA17-6666-4957-9B55-3781672ED9A0}"/>
                </a:ext>
              </a:extLst>
            </p:cNvPr>
            <p:cNvSpPr txBox="1"/>
            <p:nvPr/>
          </p:nvSpPr>
          <p:spPr>
            <a:xfrm>
              <a:off x="4013161" y="1083886"/>
              <a:ext cx="1194570" cy="716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rgbClr val="FF4C29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04</a:t>
              </a:r>
              <a:endParaRPr lang="ko-KR" altLang="en-US" sz="4800" b="1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6D8023-38D2-4A66-8BEB-FC929EADC460}"/>
                </a:ext>
              </a:extLst>
            </p:cNvPr>
            <p:cNvSpPr txBox="1"/>
            <p:nvPr/>
          </p:nvSpPr>
          <p:spPr>
            <a:xfrm>
              <a:off x="3611360" y="1591718"/>
              <a:ext cx="1998172" cy="5041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rgbClr val="FF4C29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Chapter</a:t>
              </a:r>
              <a:endParaRPr lang="ko-KR" altLang="en-US" sz="3200" dirty="0">
                <a:solidFill>
                  <a:srgbClr val="FF4C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779DF65D-AFE9-4AFA-966B-30858DE353C2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flipH="1">
              <a:off x="1163783" y="1843801"/>
              <a:ext cx="2447577" cy="9528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724057CA-487F-4D6B-95D7-B3D7BB2B5165}"/>
                </a:ext>
              </a:extLst>
            </p:cNvPr>
            <p:cNvCxnSpPr>
              <a:cxnSpLocks/>
              <a:endCxn id="24" idx="3"/>
            </p:cNvCxnSpPr>
            <p:nvPr/>
          </p:nvCxnSpPr>
          <p:spPr>
            <a:xfrm flipH="1" flipV="1">
              <a:off x="5609531" y="1843801"/>
              <a:ext cx="2447579" cy="9526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9852BDE-F051-4DE7-81CD-BE43DB5CC768}"/>
                </a:ext>
              </a:extLst>
            </p:cNvPr>
            <p:cNvCxnSpPr/>
            <p:nvPr/>
          </p:nvCxnSpPr>
          <p:spPr>
            <a:xfrm flipH="1">
              <a:off x="1163782" y="3910487"/>
              <a:ext cx="6893328" cy="0"/>
            </a:xfrm>
            <a:prstGeom prst="line">
              <a:avLst/>
            </a:prstGeom>
            <a:ln w="3810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42676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AF8E96B-4128-41F4-870F-E5B2F94758B1}"/>
              </a:ext>
            </a:extLst>
          </p:cNvPr>
          <p:cNvSpPr/>
          <p:nvPr/>
        </p:nvSpPr>
        <p:spPr>
          <a:xfrm>
            <a:off x="0" y="0"/>
            <a:ext cx="4099582" cy="6858000"/>
          </a:xfrm>
          <a:prstGeom prst="rect">
            <a:avLst/>
          </a:prstGeom>
          <a:solidFill>
            <a:srgbClr val="0033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E63FA2-4E56-469F-895D-412EB68CD30B}"/>
              </a:ext>
            </a:extLst>
          </p:cNvPr>
          <p:cNvSpPr txBox="1"/>
          <p:nvPr/>
        </p:nvSpPr>
        <p:spPr>
          <a:xfrm>
            <a:off x="384400" y="2470911"/>
            <a:ext cx="33667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rgbClr val="F6F5F5"/>
                </a:solidFill>
                <a:latin typeface="Azonix" pitchFamily="50" charset="0"/>
              </a:rPr>
              <a:t>SHARP</a:t>
            </a:r>
            <a:endParaRPr lang="ko-KR" altLang="en-US" sz="6000" dirty="0">
              <a:solidFill>
                <a:srgbClr val="F6F5F5"/>
              </a:solidFill>
              <a:latin typeface="Azonix" pitchFamily="50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44DB9FA-C4AF-4175-9790-39796188E0A9}"/>
              </a:ext>
            </a:extLst>
          </p:cNvPr>
          <p:cNvGrpSpPr/>
          <p:nvPr/>
        </p:nvGrpSpPr>
        <p:grpSpPr>
          <a:xfrm>
            <a:off x="4900142" y="181382"/>
            <a:ext cx="6915727" cy="3075019"/>
            <a:chOff x="4900142" y="181382"/>
            <a:chExt cx="6915727" cy="307501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96F877-E00E-4C22-99CB-76856B631A75}"/>
                </a:ext>
              </a:extLst>
            </p:cNvPr>
            <p:cNvSpPr txBox="1"/>
            <p:nvPr/>
          </p:nvSpPr>
          <p:spPr>
            <a:xfrm>
              <a:off x="4900142" y="948077"/>
              <a:ext cx="6915727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indent="-285750" algn="just" fontAlgn="base" latinLnBrk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교내 창업동아리 </a:t>
              </a:r>
              <a:r>
                <a:rPr lang="en-US" altLang="ko-KR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2</a:t>
              </a:r>
              <a:r>
                <a:rPr lang="ko-KR" altLang="en-US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년 활동</a:t>
              </a:r>
            </a:p>
            <a:p>
              <a:pPr marL="285750" marR="0" indent="-285750" algn="just" fontAlgn="base" latinLnBrk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kern="0" spc="-40" smtClean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교내 </a:t>
              </a:r>
              <a:r>
                <a:rPr lang="ko-KR" altLang="en-US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제</a:t>
              </a:r>
              <a:r>
                <a:rPr lang="en-US" altLang="ko-KR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9</a:t>
              </a:r>
              <a:r>
                <a:rPr lang="ko-KR" altLang="en-US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회 창업경진대회 </a:t>
              </a:r>
              <a:r>
                <a:rPr lang="ko-KR" altLang="en-US" kern="0" spc="-4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우수상 수상</a:t>
              </a:r>
              <a:endParaRPr lang="ko-KR" altLang="en-US" sz="2000" kern="0" spc="0" dirty="0">
                <a:solidFill>
                  <a:srgbClr val="FF4C29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marL="285750" marR="0" indent="-285750" algn="just" fontAlgn="base" latinLnBrk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kern="0" spc="-40" dirty="0" err="1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디자인씽킹</a:t>
              </a:r>
              <a:r>
                <a:rPr lang="ko-KR" altLang="en-US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교육 및 멘토링 교육 이수</a:t>
              </a:r>
              <a:endParaRPr lang="ko-KR" altLang="en-US" sz="20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marL="285750" marR="0" indent="-285750" algn="just" fontAlgn="base" latinLnBrk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altLang="ko-KR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2021 </a:t>
              </a:r>
              <a:r>
                <a:rPr lang="ko-KR" altLang="en-US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우수창업아이템 경진대회 </a:t>
              </a:r>
              <a:r>
                <a:rPr lang="ko-KR" altLang="en-US" kern="0" spc="-4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지역 사회문제해결 부문 입상</a:t>
              </a:r>
              <a:endParaRPr lang="en-US" altLang="ko-KR" sz="1600" kern="0" spc="-30" dirty="0">
                <a:solidFill>
                  <a:srgbClr val="FF4C29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0485969A-97CD-4541-900B-AEE1F7A4E931}"/>
                </a:ext>
              </a:extLst>
            </p:cNvPr>
            <p:cNvGrpSpPr/>
            <p:nvPr/>
          </p:nvGrpSpPr>
          <p:grpSpPr>
            <a:xfrm>
              <a:off x="4900142" y="181382"/>
              <a:ext cx="4621727" cy="748766"/>
              <a:chOff x="4900142" y="181382"/>
              <a:chExt cx="4621727" cy="748766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3C44D51-60B8-407A-9B53-EBDCF99BDFCE}"/>
                  </a:ext>
                </a:extLst>
              </p:cNvPr>
              <p:cNvSpPr txBox="1"/>
              <p:nvPr/>
            </p:nvSpPr>
            <p:spPr>
              <a:xfrm>
                <a:off x="4900142" y="468483"/>
                <a:ext cx="462172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dirty="0">
                    <a:solidFill>
                      <a:srgbClr val="00334E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개발팀 주요 실적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8B91EF1-3C37-485D-AB62-2C59DBC8D820}"/>
                  </a:ext>
                </a:extLst>
              </p:cNvPr>
              <p:cNvSpPr txBox="1"/>
              <p:nvPr/>
            </p:nvSpPr>
            <p:spPr>
              <a:xfrm>
                <a:off x="4900142" y="181382"/>
                <a:ext cx="130362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rgbClr val="FF4C29"/>
                    </a:solidFill>
                    <a:latin typeface="나눔손글씨 펜" panose="03040600000000000000" pitchFamily="66" charset="-127"/>
                    <a:ea typeface="나눔손글씨 펜" panose="03040600000000000000" pitchFamily="66" charset="-127"/>
                  </a:rPr>
                  <a:t>Let’s</a:t>
                </a:r>
                <a:r>
                  <a:rPr lang="ko-KR" altLang="en-US" sz="2000" dirty="0">
                    <a:solidFill>
                      <a:srgbClr val="FF4C29"/>
                    </a:solidFill>
                    <a:latin typeface="나눔손글씨 펜" panose="03040600000000000000" pitchFamily="66" charset="-127"/>
                    <a:ea typeface="나눔손글씨 펜" panose="03040600000000000000" pitchFamily="66" charset="-127"/>
                  </a:rPr>
                  <a:t> </a:t>
                </a:r>
                <a:r>
                  <a:rPr lang="en-US" altLang="ko-KR" sz="2000" dirty="0">
                    <a:solidFill>
                      <a:srgbClr val="FF4C29"/>
                    </a:solidFill>
                    <a:latin typeface="나눔손글씨 펜" panose="03040600000000000000" pitchFamily="66" charset="-127"/>
                    <a:ea typeface="나눔손글씨 펜" panose="03040600000000000000" pitchFamily="66" charset="-127"/>
                  </a:rPr>
                  <a:t>Check!</a:t>
                </a:r>
                <a:endParaRPr lang="ko-KR" altLang="en-US" sz="2000" dirty="0">
                  <a:solidFill>
                    <a:srgbClr val="FF4C29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endParaRPr>
              </a:p>
            </p:txBody>
          </p: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BE1775E0-636A-49CB-972D-1752DD4A950D}"/>
              </a:ext>
            </a:extLst>
          </p:cNvPr>
          <p:cNvGrpSpPr/>
          <p:nvPr/>
        </p:nvGrpSpPr>
        <p:grpSpPr>
          <a:xfrm>
            <a:off x="4900142" y="3725860"/>
            <a:ext cx="6401955" cy="2767424"/>
            <a:chOff x="4900142" y="3725860"/>
            <a:chExt cx="6401955" cy="276742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B95BDA1-7586-40D6-A400-B114EF726E8A}"/>
                </a:ext>
              </a:extLst>
            </p:cNvPr>
            <p:cNvSpPr txBox="1"/>
            <p:nvPr/>
          </p:nvSpPr>
          <p:spPr>
            <a:xfrm>
              <a:off x="4900142" y="4242796"/>
              <a:ext cx="6401955" cy="12577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marR="0" indent="-342900" algn="just" fontAlgn="base" latinLnBrk="1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kern="0" spc="-40" dirty="0" err="1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피포</a:t>
              </a:r>
              <a:r>
                <a:rPr lang="ko-KR" altLang="en-US" kern="0" spc="-4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페인팅 이미지 자동 생성 기술</a:t>
              </a:r>
              <a:endParaRPr lang="en-US" altLang="ko-KR" kern="0" spc="-4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lvl="1" algn="just" fontAlgn="base">
                <a:lnSpc>
                  <a:spcPct val="160000"/>
                </a:lnSpc>
              </a:pPr>
              <a:r>
                <a:rPr lang="en-US" altLang="ko-KR" sz="16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- </a:t>
              </a:r>
              <a:r>
                <a:rPr lang="ko-KR" altLang="en-US" sz="16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사용자가 원하는 </a:t>
              </a:r>
              <a:r>
                <a:rPr lang="ko-KR" altLang="en-US" sz="1600" kern="0" spc="-3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이미지를</a:t>
              </a:r>
              <a:r>
                <a:rPr lang="ko-KR" altLang="en-US" sz="16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</a:t>
              </a:r>
              <a:r>
                <a:rPr lang="en-US" altLang="ko-KR" sz="16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Pipo Painting </a:t>
              </a:r>
              <a:r>
                <a:rPr lang="ko-KR" altLang="en-US" sz="1600" kern="0" spc="-3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이미지로 제작</a:t>
              </a:r>
              <a:endParaRPr lang="ko-KR" altLang="en-US" sz="24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lvl="1" algn="just" fontAlgn="base">
                <a:lnSpc>
                  <a:spcPct val="150000"/>
                </a:lnSpc>
              </a:pPr>
              <a:r>
                <a:rPr lang="en-US" altLang="ko-KR" sz="16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- </a:t>
              </a:r>
              <a:r>
                <a:rPr lang="en-US" altLang="ko-KR" sz="1600" kern="0" spc="-30" dirty="0" err="1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openCV</a:t>
              </a:r>
              <a:r>
                <a:rPr lang="en-US" altLang="ko-KR" sz="1600" kern="0" spc="-3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</a:t>
              </a:r>
              <a:r>
                <a:rPr lang="ko-KR" altLang="en-US" sz="1600" kern="0" spc="-3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등 영상 처리 기술 활용</a:t>
              </a:r>
              <a:endParaRPr lang="ko-KR" altLang="en-US" sz="24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2CD9FC1-3A91-42B2-B2A8-11B5C38EEA6E}"/>
                </a:ext>
              </a:extLst>
            </p:cNvPr>
            <p:cNvSpPr txBox="1"/>
            <p:nvPr/>
          </p:nvSpPr>
          <p:spPr>
            <a:xfrm>
              <a:off x="4900142" y="5611055"/>
              <a:ext cx="6116400" cy="8822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marR="0" indent="-342900" algn="just" fontAlgn="base" latinLnBrk="1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kern="0" spc="-4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음성 인터페이스를 지원하는 다중서버 관리 시스템</a:t>
              </a:r>
              <a:endParaRPr lang="en-US" altLang="ko-KR" sz="2000" kern="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lvl="1" algn="just" fontAlgn="base">
                <a:lnSpc>
                  <a:spcPct val="160000"/>
                </a:lnSpc>
              </a:pPr>
              <a:r>
                <a:rPr lang="en-US" altLang="ko-KR" sz="16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- </a:t>
              </a:r>
              <a:r>
                <a:rPr lang="ko-KR" altLang="en-US" sz="16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웹사이트에서 음성인식을 통해 다중서버를 관리</a:t>
              </a:r>
              <a:endParaRPr lang="ko-KR" altLang="en-US" sz="24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B7BCB17-4765-45FE-BED7-1FCD220CCF95}"/>
                </a:ext>
              </a:extLst>
            </p:cNvPr>
            <p:cNvSpPr txBox="1"/>
            <p:nvPr/>
          </p:nvSpPr>
          <p:spPr>
            <a:xfrm>
              <a:off x="4900142" y="3725860"/>
              <a:ext cx="46217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rgbClr val="00334E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주요 개발내역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7B29F48-A646-47A4-8CF4-779BC9D5DD0D}"/>
              </a:ext>
            </a:extLst>
          </p:cNvPr>
          <p:cNvSpPr txBox="1"/>
          <p:nvPr/>
        </p:nvSpPr>
        <p:spPr>
          <a:xfrm>
            <a:off x="61693" y="3387306"/>
            <a:ext cx="39761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기술은 </a:t>
            </a:r>
            <a:r>
              <a:rPr lang="en-US" altLang="ko-KR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#</a:t>
            </a:r>
            <a:r>
              <a:rPr lang="ko-KR" altLang="en-US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날카롭게</a:t>
            </a:r>
            <a:r>
              <a:rPr lang="en-US" altLang="ko-KR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성장은 </a:t>
            </a:r>
            <a:r>
              <a:rPr lang="en-US" altLang="ko-KR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#</a:t>
            </a:r>
            <a:r>
              <a:rPr lang="ko-KR" altLang="en-US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반올림</a:t>
            </a:r>
            <a:r>
              <a:rPr lang="en-US" altLang="ko-KR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!</a:t>
            </a:r>
            <a:endParaRPr lang="ko-KR" altLang="en-US" sz="1600" dirty="0">
              <a:solidFill>
                <a:srgbClr val="FF4C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509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6C58DC-BF09-465B-B123-F7EBFF963EB2}"/>
              </a:ext>
            </a:extLst>
          </p:cNvPr>
          <p:cNvSpPr txBox="1"/>
          <p:nvPr/>
        </p:nvSpPr>
        <p:spPr>
          <a:xfrm>
            <a:off x="2523344" y="1373942"/>
            <a:ext cx="9068656" cy="1849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algn="just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0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현재 상용화된 등급처리를 위한 </a:t>
            </a:r>
            <a:r>
              <a:rPr lang="ko-KR" altLang="en-US" sz="2000" kern="0" spc="-4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영상처리 기반 기술</a:t>
            </a:r>
            <a:r>
              <a:rPr lang="ko-KR" altLang="en-US" sz="20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은 존재함</a:t>
            </a:r>
            <a:endParaRPr lang="en-US" altLang="ko-KR" sz="2000" kern="0" spc="-4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lvl="1" algn="just" fontAlgn="base">
              <a:lnSpc>
                <a:spcPct val="200000"/>
              </a:lnSpc>
            </a:pPr>
            <a:r>
              <a:rPr lang="en-US" altLang="ko-KR" sz="20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sz="20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소 도체의 육량지수를 측정하여 등급을 판별</a:t>
            </a:r>
            <a:r>
              <a:rPr lang="en-US" altLang="ko-KR" sz="20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</a:p>
          <a:p>
            <a:pPr marL="342900" indent="-34290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kern="0" spc="-4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본</a:t>
            </a:r>
            <a:r>
              <a:rPr lang="ko-KR" altLang="en-US" sz="20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서비스는 </a:t>
            </a:r>
            <a:r>
              <a:rPr lang="ko-KR" altLang="en-US" sz="2000" kern="0" spc="-4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딥러닝 기반 측정</a:t>
            </a:r>
            <a:r>
              <a:rPr lang="ko-KR" altLang="en-US" sz="20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이므로 장비 면에서 경쟁력 확보 가능   </a:t>
            </a:r>
            <a:endParaRPr lang="en-US" altLang="ko-KR" sz="2000" kern="0" spc="-4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1C5D38F-6ED1-45DC-88B3-AC3B37EBB91C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2AD152E-1666-4BB4-9DAD-210579DECAEB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04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2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82A99DC-F36B-4905-AA66-66EA93D78E01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270B1836-58E6-4B3D-A843-15092206AD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B9BB23B6-20ED-47E8-AB92-B0977DE0E8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38171B8-44F1-425C-A57F-0BB40FA3A9D3}"/>
                  </a:ext>
                </a:extLst>
              </p:cNvPr>
              <p:cNvSpPr txBox="1"/>
              <p:nvPr/>
            </p:nvSpPr>
            <p:spPr>
              <a:xfrm>
                <a:off x="357446" y="1164413"/>
                <a:ext cx="158968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개발 및</a:t>
                </a:r>
                <a:endParaRPr lang="en-US" altLang="ko-KR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사업화 계획</a:t>
                </a:r>
              </a:p>
            </p:txBody>
          </p:sp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E57A433A-2BF1-4CFB-B4CE-D8D7B48520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9ED43E8-DBC4-451E-8C0D-4D0F025B64B1}"/>
              </a:ext>
            </a:extLst>
          </p:cNvPr>
          <p:cNvGrpSpPr/>
          <p:nvPr/>
        </p:nvGrpSpPr>
        <p:grpSpPr>
          <a:xfrm>
            <a:off x="4768214" y="3634898"/>
            <a:ext cx="4315836" cy="2111422"/>
            <a:chOff x="4256466" y="4751434"/>
            <a:chExt cx="3835264" cy="1876314"/>
          </a:xfrm>
        </p:grpSpPr>
        <p:sp>
          <p:nvSpPr>
            <p:cNvPr id="23" name="Rectangle 14">
              <a:extLst>
                <a:ext uri="{FF2B5EF4-FFF2-40B4-BE49-F238E27FC236}">
                  <a16:creationId xmlns:a16="http://schemas.microsoft.com/office/drawing/2014/main" id="{B062AAD0-A948-4D6F-AAE0-FA958F35D898}"/>
                </a:ext>
              </a:extLst>
            </p:cNvPr>
            <p:cNvSpPr/>
            <p:nvPr/>
          </p:nvSpPr>
          <p:spPr>
            <a:xfrm>
              <a:off x="4485090" y="4905619"/>
              <a:ext cx="3438295" cy="1567944"/>
            </a:xfrm>
            <a:prstGeom prst="rect">
              <a:avLst/>
            </a:prstGeom>
            <a:ln w="762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sz="1600" b="1" cap="all" dirty="0">
                  <a:solidFill>
                    <a:schemeClr val="accent1">
                      <a:lumMod val="50000"/>
                    </a:schemeClr>
                  </a:solidFill>
                  <a:latin typeface="에스코어 드림 5 Medium" panose="020B0503030302020204" pitchFamily="34" charset="-127"/>
                </a:rPr>
                <a:t> </a:t>
              </a:r>
              <a:r>
                <a:rPr lang="en-US" sz="2800" b="1" cap="all" dirty="0">
                  <a:solidFill>
                    <a:srgbClr val="FF4C29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ZERO TO ONE</a:t>
              </a:r>
              <a:endParaRPr lang="en-US" b="1" cap="all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marL="519430" marR="0" indent="-519430" algn="ctr" fontAlgn="base" latinLnBrk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14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처음 시장에 발을 들여놓은 제품은 </a:t>
              </a:r>
              <a:endParaRPr lang="en-US" altLang="ko-KR" sz="14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marL="519430" marR="0" indent="-519430" algn="ctr" fontAlgn="base" latinLnBrk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14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시장을</a:t>
              </a:r>
              <a:r>
                <a:rPr lang="en-US" altLang="ko-KR" sz="1400" kern="0" spc="-3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</a:t>
              </a:r>
              <a:r>
                <a:rPr lang="ko-KR" altLang="en-US" sz="14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독점할 가능성이 큼</a:t>
              </a:r>
              <a:endParaRPr lang="ko-KR" altLang="en-US" sz="14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grpSp>
          <p:nvGrpSpPr>
            <p:cNvPr id="24" name="Group 21">
              <a:extLst>
                <a:ext uri="{FF2B5EF4-FFF2-40B4-BE49-F238E27FC236}">
                  <a16:creationId xmlns:a16="http://schemas.microsoft.com/office/drawing/2014/main" id="{BAF3FDD4-B552-4F5C-BE14-DE47F9A777FD}"/>
                </a:ext>
              </a:extLst>
            </p:cNvPr>
            <p:cNvGrpSpPr/>
            <p:nvPr/>
          </p:nvGrpSpPr>
          <p:grpSpPr>
            <a:xfrm>
              <a:off x="4256466" y="4751434"/>
              <a:ext cx="3835264" cy="1876314"/>
              <a:chOff x="890413" y="1449178"/>
              <a:chExt cx="10411175" cy="5093426"/>
            </a:xfrm>
          </p:grpSpPr>
          <p:grpSp>
            <p:nvGrpSpPr>
              <p:cNvPr id="25" name="Group 13">
                <a:extLst>
                  <a:ext uri="{FF2B5EF4-FFF2-40B4-BE49-F238E27FC236}">
                    <a16:creationId xmlns:a16="http://schemas.microsoft.com/office/drawing/2014/main" id="{F0CC97B4-7CEF-48C2-99C7-7F70459CF153}"/>
                  </a:ext>
                </a:extLst>
              </p:cNvPr>
              <p:cNvGrpSpPr/>
              <p:nvPr/>
            </p:nvGrpSpPr>
            <p:grpSpPr>
              <a:xfrm>
                <a:off x="5550542" y="1449178"/>
                <a:ext cx="1090915" cy="712732"/>
                <a:chOff x="4871864" y="1857827"/>
                <a:chExt cx="745071" cy="486780"/>
              </a:xfrm>
            </p:grpSpPr>
            <p:sp>
              <p:nvSpPr>
                <p:cNvPr id="32" name="Freeform: Shape 9">
                  <a:extLst>
                    <a:ext uri="{FF2B5EF4-FFF2-40B4-BE49-F238E27FC236}">
                      <a16:creationId xmlns:a16="http://schemas.microsoft.com/office/drawing/2014/main" id="{3A070F0D-FA75-4894-B3A9-82D6F8F5B4BD}"/>
                    </a:ext>
                  </a:extLst>
                </p:cNvPr>
                <p:cNvSpPr/>
                <p:nvPr/>
              </p:nvSpPr>
              <p:spPr>
                <a:xfrm>
                  <a:off x="4871864" y="1857827"/>
                  <a:ext cx="316655" cy="486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655" h="486780">
                      <a:moveTo>
                        <a:pt x="291820" y="0"/>
                      </a:moveTo>
                      <a:cubicBezTo>
                        <a:pt x="308377" y="0"/>
                        <a:pt x="316655" y="7037"/>
                        <a:pt x="316655" y="21110"/>
                      </a:cubicBezTo>
                      <a:cubicBezTo>
                        <a:pt x="316655" y="28561"/>
                        <a:pt x="287680" y="55880"/>
                        <a:pt x="229730" y="103068"/>
                      </a:cubicBezTo>
                      <a:cubicBezTo>
                        <a:pt x="166813" y="156051"/>
                        <a:pt x="135355" y="201169"/>
                        <a:pt x="135355" y="238423"/>
                      </a:cubicBezTo>
                      <a:cubicBezTo>
                        <a:pt x="135355" y="259947"/>
                        <a:pt x="154396" y="280230"/>
                        <a:pt x="192477" y="299270"/>
                      </a:cubicBezTo>
                      <a:cubicBezTo>
                        <a:pt x="234698" y="319967"/>
                        <a:pt x="255808" y="349770"/>
                        <a:pt x="255808" y="388679"/>
                      </a:cubicBezTo>
                      <a:cubicBezTo>
                        <a:pt x="255808" y="415170"/>
                        <a:pt x="245667" y="438143"/>
                        <a:pt x="225384" y="457598"/>
                      </a:cubicBezTo>
                      <a:cubicBezTo>
                        <a:pt x="205102" y="477052"/>
                        <a:pt x="178403" y="486780"/>
                        <a:pt x="145289" y="486780"/>
                      </a:cubicBezTo>
                      <a:cubicBezTo>
                        <a:pt x="106380" y="486780"/>
                        <a:pt x="72438" y="472706"/>
                        <a:pt x="43463" y="444559"/>
                      </a:cubicBezTo>
                      <a:cubicBezTo>
                        <a:pt x="14488" y="416412"/>
                        <a:pt x="0" y="381228"/>
                        <a:pt x="0" y="339007"/>
                      </a:cubicBezTo>
                      <a:cubicBezTo>
                        <a:pt x="0" y="257877"/>
                        <a:pt x="42842" y="181094"/>
                        <a:pt x="128525" y="108656"/>
                      </a:cubicBezTo>
                      <a:cubicBezTo>
                        <a:pt x="214208" y="36219"/>
                        <a:pt x="268640" y="0"/>
                        <a:pt x="291820" y="0"/>
                      </a:cubicBezTo>
                      <a:close/>
                    </a:path>
                  </a:pathLst>
                </a:custGeom>
                <a:solidFill>
                  <a:srgbClr val="0033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</a:endParaRPr>
                </a:p>
              </p:txBody>
            </p:sp>
            <p:sp>
              <p:nvSpPr>
                <p:cNvPr id="33" name="Freeform: Shape 10">
                  <a:extLst>
                    <a:ext uri="{FF2B5EF4-FFF2-40B4-BE49-F238E27FC236}">
                      <a16:creationId xmlns:a16="http://schemas.microsoft.com/office/drawing/2014/main" id="{562B3440-5D7C-44F7-B265-7C75B5920F56}"/>
                    </a:ext>
                  </a:extLst>
                </p:cNvPr>
                <p:cNvSpPr/>
                <p:nvPr/>
              </p:nvSpPr>
              <p:spPr>
                <a:xfrm>
                  <a:off x="5301522" y="1857827"/>
                  <a:ext cx="315413" cy="486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413" h="486780">
                      <a:moveTo>
                        <a:pt x="291819" y="0"/>
                      </a:moveTo>
                      <a:cubicBezTo>
                        <a:pt x="307548" y="0"/>
                        <a:pt x="315413" y="7037"/>
                        <a:pt x="315413" y="21110"/>
                      </a:cubicBezTo>
                      <a:cubicBezTo>
                        <a:pt x="315413" y="28561"/>
                        <a:pt x="286852" y="55880"/>
                        <a:pt x="229730" y="103068"/>
                      </a:cubicBezTo>
                      <a:cubicBezTo>
                        <a:pt x="166813" y="156051"/>
                        <a:pt x="135354" y="201169"/>
                        <a:pt x="135354" y="238423"/>
                      </a:cubicBezTo>
                      <a:cubicBezTo>
                        <a:pt x="135354" y="259947"/>
                        <a:pt x="154395" y="280230"/>
                        <a:pt x="192476" y="299270"/>
                      </a:cubicBezTo>
                      <a:cubicBezTo>
                        <a:pt x="233869" y="319967"/>
                        <a:pt x="254566" y="349770"/>
                        <a:pt x="254566" y="388679"/>
                      </a:cubicBezTo>
                      <a:cubicBezTo>
                        <a:pt x="254566" y="415170"/>
                        <a:pt x="244631" y="438143"/>
                        <a:pt x="224763" y="457598"/>
                      </a:cubicBezTo>
                      <a:cubicBezTo>
                        <a:pt x="204894" y="477052"/>
                        <a:pt x="178403" y="486780"/>
                        <a:pt x="145289" y="486780"/>
                      </a:cubicBezTo>
                      <a:cubicBezTo>
                        <a:pt x="105552" y="486780"/>
                        <a:pt x="71402" y="472706"/>
                        <a:pt x="42841" y="444559"/>
                      </a:cubicBezTo>
                      <a:cubicBezTo>
                        <a:pt x="14280" y="416412"/>
                        <a:pt x="0" y="381228"/>
                        <a:pt x="0" y="339007"/>
                      </a:cubicBezTo>
                      <a:cubicBezTo>
                        <a:pt x="0" y="257877"/>
                        <a:pt x="42841" y="181094"/>
                        <a:pt x="128524" y="108656"/>
                      </a:cubicBezTo>
                      <a:cubicBezTo>
                        <a:pt x="214208" y="36219"/>
                        <a:pt x="268639" y="0"/>
                        <a:pt x="291819" y="0"/>
                      </a:cubicBezTo>
                      <a:close/>
                    </a:path>
                  </a:pathLst>
                </a:custGeom>
                <a:solidFill>
                  <a:srgbClr val="0033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</a:endParaRPr>
                </a:p>
              </p:txBody>
            </p:sp>
          </p:grpSp>
          <p:grpSp>
            <p:nvGrpSpPr>
              <p:cNvPr id="26" name="Group 15">
                <a:extLst>
                  <a:ext uri="{FF2B5EF4-FFF2-40B4-BE49-F238E27FC236}">
                    <a16:creationId xmlns:a16="http://schemas.microsoft.com/office/drawing/2014/main" id="{1879B86D-4B24-465B-8C6C-3A97B1FE3FA6}"/>
                  </a:ext>
                </a:extLst>
              </p:cNvPr>
              <p:cNvGrpSpPr/>
              <p:nvPr/>
            </p:nvGrpSpPr>
            <p:grpSpPr>
              <a:xfrm>
                <a:off x="890413" y="1617672"/>
                <a:ext cx="10411175" cy="4756437"/>
                <a:chOff x="781102" y="1787312"/>
                <a:chExt cx="5066524" cy="2314686"/>
              </a:xfrm>
            </p:grpSpPr>
            <p:sp>
              <p:nvSpPr>
                <p:cNvPr id="30" name="Freeform: Shape 16">
                  <a:extLst>
                    <a:ext uri="{FF2B5EF4-FFF2-40B4-BE49-F238E27FC236}">
                      <a16:creationId xmlns:a16="http://schemas.microsoft.com/office/drawing/2014/main" id="{433BD039-CC78-4777-A946-96E249870358}"/>
                    </a:ext>
                  </a:extLst>
                </p:cNvPr>
                <p:cNvSpPr/>
                <p:nvPr/>
              </p:nvSpPr>
              <p:spPr>
                <a:xfrm>
                  <a:off x="781102" y="1787312"/>
                  <a:ext cx="692916" cy="2314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916" h="2314686">
                      <a:moveTo>
                        <a:pt x="692916" y="0"/>
                      </a:moveTo>
                      <a:lnTo>
                        <a:pt x="692916" y="43074"/>
                      </a:lnTo>
                      <a:cubicBezTo>
                        <a:pt x="506648" y="89447"/>
                        <a:pt x="413515" y="187580"/>
                        <a:pt x="413515" y="337474"/>
                      </a:cubicBezTo>
                      <a:cubicBezTo>
                        <a:pt x="413515" y="380536"/>
                        <a:pt x="423669" y="445548"/>
                        <a:pt x="443977" y="532512"/>
                      </a:cubicBezTo>
                      <a:cubicBezTo>
                        <a:pt x="461750" y="607873"/>
                        <a:pt x="470637" y="672465"/>
                        <a:pt x="470637" y="726289"/>
                      </a:cubicBezTo>
                      <a:cubicBezTo>
                        <a:pt x="470637" y="818220"/>
                        <a:pt x="437713" y="902486"/>
                        <a:pt x="371866" y="979089"/>
                      </a:cubicBezTo>
                      <a:cubicBezTo>
                        <a:pt x="306019" y="1055691"/>
                        <a:pt x="216006" y="1114282"/>
                        <a:pt x="101827" y="1154860"/>
                      </a:cubicBezTo>
                      <a:cubicBezTo>
                        <a:pt x="216006" y="1195437"/>
                        <a:pt x="306019" y="1255683"/>
                        <a:pt x="371866" y="1335597"/>
                      </a:cubicBezTo>
                      <a:cubicBezTo>
                        <a:pt x="437713" y="1415511"/>
                        <a:pt x="470637" y="1499364"/>
                        <a:pt x="470637" y="1587156"/>
                      </a:cubicBezTo>
                      <a:cubicBezTo>
                        <a:pt x="470637" y="1641807"/>
                        <a:pt x="461750" y="1706399"/>
                        <a:pt x="443977" y="1780932"/>
                      </a:cubicBezTo>
                      <a:cubicBezTo>
                        <a:pt x="423669" y="1868724"/>
                        <a:pt x="413515" y="1934150"/>
                        <a:pt x="413515" y="1977212"/>
                      </a:cubicBezTo>
                      <a:cubicBezTo>
                        <a:pt x="413515" y="2127106"/>
                        <a:pt x="506648" y="2225239"/>
                        <a:pt x="692916" y="2271612"/>
                      </a:cubicBezTo>
                      <a:lnTo>
                        <a:pt x="692916" y="2314686"/>
                      </a:lnTo>
                      <a:cubicBezTo>
                        <a:pt x="560459" y="2298957"/>
                        <a:pt x="449526" y="2244318"/>
                        <a:pt x="360118" y="2150771"/>
                      </a:cubicBezTo>
                      <a:cubicBezTo>
                        <a:pt x="270709" y="2057223"/>
                        <a:pt x="226005" y="1950843"/>
                        <a:pt x="226005" y="1831632"/>
                      </a:cubicBezTo>
                      <a:cubicBezTo>
                        <a:pt x="226005" y="1776166"/>
                        <a:pt x="235073" y="1712007"/>
                        <a:pt x="253208" y="1639156"/>
                      </a:cubicBezTo>
                      <a:cubicBezTo>
                        <a:pt x="274810" y="1552231"/>
                        <a:pt x="285611" y="1488900"/>
                        <a:pt x="285611" y="1449162"/>
                      </a:cubicBezTo>
                      <a:cubicBezTo>
                        <a:pt x="285611" y="1384590"/>
                        <a:pt x="259721" y="1326847"/>
                        <a:pt x="207941" y="1275934"/>
                      </a:cubicBezTo>
                      <a:cubicBezTo>
                        <a:pt x="156161" y="1225020"/>
                        <a:pt x="86848" y="1193769"/>
                        <a:pt x="0" y="1182179"/>
                      </a:cubicBezTo>
                      <a:lnTo>
                        <a:pt x="0" y="1132507"/>
                      </a:lnTo>
                      <a:cubicBezTo>
                        <a:pt x="87688" y="1121745"/>
                        <a:pt x="157212" y="1090287"/>
                        <a:pt x="208572" y="1038132"/>
                      </a:cubicBezTo>
                      <a:cubicBezTo>
                        <a:pt x="259931" y="985977"/>
                        <a:pt x="285611" y="928441"/>
                        <a:pt x="285611" y="865524"/>
                      </a:cubicBezTo>
                      <a:cubicBezTo>
                        <a:pt x="285611" y="825787"/>
                        <a:pt x="274810" y="762456"/>
                        <a:pt x="253208" y="675531"/>
                      </a:cubicBezTo>
                      <a:cubicBezTo>
                        <a:pt x="235073" y="602679"/>
                        <a:pt x="226005" y="538106"/>
                        <a:pt x="226005" y="481812"/>
                      </a:cubicBezTo>
                      <a:cubicBezTo>
                        <a:pt x="226005" y="364257"/>
                        <a:pt x="270709" y="258291"/>
                        <a:pt x="360118" y="163915"/>
                      </a:cubicBezTo>
                      <a:cubicBezTo>
                        <a:pt x="449526" y="69540"/>
                        <a:pt x="560459" y="14901"/>
                        <a:pt x="692916" y="0"/>
                      </a:cubicBezTo>
                      <a:close/>
                    </a:path>
                  </a:pathLst>
                </a:custGeom>
                <a:solidFill>
                  <a:srgbClr val="0033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</a:endParaRPr>
                </a:p>
              </p:txBody>
            </p:sp>
            <p:sp>
              <p:nvSpPr>
                <p:cNvPr id="31" name="Freeform: Shape 17">
                  <a:extLst>
                    <a:ext uri="{FF2B5EF4-FFF2-40B4-BE49-F238E27FC236}">
                      <a16:creationId xmlns:a16="http://schemas.microsoft.com/office/drawing/2014/main" id="{69419815-97C6-4DCD-B4EC-F8AA6ECA3CBE}"/>
                    </a:ext>
                  </a:extLst>
                </p:cNvPr>
                <p:cNvSpPr/>
                <p:nvPr/>
              </p:nvSpPr>
              <p:spPr>
                <a:xfrm>
                  <a:off x="5154710" y="1787312"/>
                  <a:ext cx="692916" cy="2314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916" h="2314686">
                      <a:moveTo>
                        <a:pt x="0" y="0"/>
                      </a:moveTo>
                      <a:cubicBezTo>
                        <a:pt x="132457" y="14901"/>
                        <a:pt x="243390" y="69333"/>
                        <a:pt x="332798" y="163294"/>
                      </a:cubicBezTo>
                      <a:cubicBezTo>
                        <a:pt x="422207" y="257256"/>
                        <a:pt x="466911" y="363429"/>
                        <a:pt x="466911" y="481812"/>
                      </a:cubicBezTo>
                      <a:cubicBezTo>
                        <a:pt x="466911" y="538106"/>
                        <a:pt x="458219" y="602679"/>
                        <a:pt x="440834" y="675531"/>
                      </a:cubicBezTo>
                      <a:cubicBezTo>
                        <a:pt x="420137" y="762456"/>
                        <a:pt x="409789" y="825787"/>
                        <a:pt x="409789" y="865524"/>
                      </a:cubicBezTo>
                      <a:cubicBezTo>
                        <a:pt x="409789" y="928441"/>
                        <a:pt x="435453" y="985977"/>
                        <a:pt x="486780" y="1038132"/>
                      </a:cubicBezTo>
                      <a:cubicBezTo>
                        <a:pt x="538107" y="1090287"/>
                        <a:pt x="606819" y="1121745"/>
                        <a:pt x="692916" y="1132507"/>
                      </a:cubicBezTo>
                      <a:lnTo>
                        <a:pt x="692916" y="1182179"/>
                      </a:lnTo>
                      <a:cubicBezTo>
                        <a:pt x="605991" y="1192941"/>
                        <a:pt x="537072" y="1224400"/>
                        <a:pt x="486159" y="1276554"/>
                      </a:cubicBezTo>
                      <a:cubicBezTo>
                        <a:pt x="435246" y="1328709"/>
                        <a:pt x="409789" y="1386245"/>
                        <a:pt x="409789" y="1449162"/>
                      </a:cubicBezTo>
                      <a:cubicBezTo>
                        <a:pt x="409789" y="1488900"/>
                        <a:pt x="420137" y="1552231"/>
                        <a:pt x="440834" y="1639156"/>
                      </a:cubicBezTo>
                      <a:cubicBezTo>
                        <a:pt x="458219" y="1712007"/>
                        <a:pt x="466911" y="1776580"/>
                        <a:pt x="466911" y="1832874"/>
                      </a:cubicBezTo>
                      <a:cubicBezTo>
                        <a:pt x="466911" y="1950429"/>
                        <a:pt x="422000" y="2056188"/>
                        <a:pt x="332178" y="2150150"/>
                      </a:cubicBezTo>
                      <a:cubicBezTo>
                        <a:pt x="242355" y="2244111"/>
                        <a:pt x="131629" y="2298957"/>
                        <a:pt x="0" y="2314686"/>
                      </a:cubicBezTo>
                      <a:lnTo>
                        <a:pt x="0" y="2271612"/>
                      </a:lnTo>
                      <a:cubicBezTo>
                        <a:pt x="186268" y="2225239"/>
                        <a:pt x="279402" y="2127106"/>
                        <a:pt x="279402" y="1977212"/>
                      </a:cubicBezTo>
                      <a:cubicBezTo>
                        <a:pt x="279402" y="1934150"/>
                        <a:pt x="269467" y="1868724"/>
                        <a:pt x="249599" y="1780932"/>
                      </a:cubicBezTo>
                      <a:cubicBezTo>
                        <a:pt x="231386" y="1706399"/>
                        <a:pt x="222280" y="1642221"/>
                        <a:pt x="222280" y="1588398"/>
                      </a:cubicBezTo>
                      <a:cubicBezTo>
                        <a:pt x="222280" y="1495639"/>
                        <a:pt x="255297" y="1411165"/>
                        <a:pt x="321331" y="1334976"/>
                      </a:cubicBezTo>
                      <a:cubicBezTo>
                        <a:pt x="387366" y="1258788"/>
                        <a:pt x="477285" y="1200405"/>
                        <a:pt x="591090" y="1159827"/>
                      </a:cubicBezTo>
                      <a:cubicBezTo>
                        <a:pt x="477285" y="1118421"/>
                        <a:pt x="387366" y="1057968"/>
                        <a:pt x="321331" y="978468"/>
                      </a:cubicBezTo>
                      <a:cubicBezTo>
                        <a:pt x="255297" y="898968"/>
                        <a:pt x="222280" y="814908"/>
                        <a:pt x="222280" y="726289"/>
                      </a:cubicBezTo>
                      <a:cubicBezTo>
                        <a:pt x="222280" y="672465"/>
                        <a:pt x="231386" y="607873"/>
                        <a:pt x="249599" y="532512"/>
                      </a:cubicBezTo>
                      <a:cubicBezTo>
                        <a:pt x="269467" y="445548"/>
                        <a:pt x="279402" y="380536"/>
                        <a:pt x="279402" y="337474"/>
                      </a:cubicBezTo>
                      <a:cubicBezTo>
                        <a:pt x="279402" y="187580"/>
                        <a:pt x="186268" y="89447"/>
                        <a:pt x="0" y="4307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33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</a:endParaRPr>
                </a:p>
              </p:txBody>
            </p:sp>
          </p:grpSp>
          <p:grpSp>
            <p:nvGrpSpPr>
              <p:cNvPr id="27" name="Group 18">
                <a:extLst>
                  <a:ext uri="{FF2B5EF4-FFF2-40B4-BE49-F238E27FC236}">
                    <a16:creationId xmlns:a16="http://schemas.microsoft.com/office/drawing/2014/main" id="{6CD41FF8-4846-4C4A-84B9-704101C8A89E}"/>
                  </a:ext>
                </a:extLst>
              </p:cNvPr>
              <p:cNvGrpSpPr/>
              <p:nvPr/>
            </p:nvGrpSpPr>
            <p:grpSpPr>
              <a:xfrm rot="10800000">
                <a:off x="5550542" y="5829872"/>
                <a:ext cx="1090915" cy="712732"/>
                <a:chOff x="4871864" y="1857827"/>
                <a:chExt cx="745071" cy="486780"/>
              </a:xfrm>
            </p:grpSpPr>
            <p:sp>
              <p:nvSpPr>
                <p:cNvPr id="28" name="Freeform: Shape 19">
                  <a:extLst>
                    <a:ext uri="{FF2B5EF4-FFF2-40B4-BE49-F238E27FC236}">
                      <a16:creationId xmlns:a16="http://schemas.microsoft.com/office/drawing/2014/main" id="{F651B6FC-BBEB-4322-AE46-FA7FAE0DF0EA}"/>
                    </a:ext>
                  </a:extLst>
                </p:cNvPr>
                <p:cNvSpPr/>
                <p:nvPr/>
              </p:nvSpPr>
              <p:spPr>
                <a:xfrm>
                  <a:off x="4871864" y="1857827"/>
                  <a:ext cx="316655" cy="486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655" h="486780">
                      <a:moveTo>
                        <a:pt x="291820" y="0"/>
                      </a:moveTo>
                      <a:cubicBezTo>
                        <a:pt x="308377" y="0"/>
                        <a:pt x="316655" y="7037"/>
                        <a:pt x="316655" y="21110"/>
                      </a:cubicBezTo>
                      <a:cubicBezTo>
                        <a:pt x="316655" y="28561"/>
                        <a:pt x="287680" y="55880"/>
                        <a:pt x="229730" y="103068"/>
                      </a:cubicBezTo>
                      <a:cubicBezTo>
                        <a:pt x="166813" y="156051"/>
                        <a:pt x="135355" y="201169"/>
                        <a:pt x="135355" y="238423"/>
                      </a:cubicBezTo>
                      <a:cubicBezTo>
                        <a:pt x="135355" y="259947"/>
                        <a:pt x="154396" y="280230"/>
                        <a:pt x="192477" y="299270"/>
                      </a:cubicBezTo>
                      <a:cubicBezTo>
                        <a:pt x="234698" y="319967"/>
                        <a:pt x="255808" y="349770"/>
                        <a:pt x="255808" y="388679"/>
                      </a:cubicBezTo>
                      <a:cubicBezTo>
                        <a:pt x="255808" y="415170"/>
                        <a:pt x="245667" y="438143"/>
                        <a:pt x="225384" y="457598"/>
                      </a:cubicBezTo>
                      <a:cubicBezTo>
                        <a:pt x="205102" y="477052"/>
                        <a:pt x="178403" y="486780"/>
                        <a:pt x="145289" y="486780"/>
                      </a:cubicBezTo>
                      <a:cubicBezTo>
                        <a:pt x="106380" y="486780"/>
                        <a:pt x="72438" y="472706"/>
                        <a:pt x="43463" y="444559"/>
                      </a:cubicBezTo>
                      <a:cubicBezTo>
                        <a:pt x="14488" y="416412"/>
                        <a:pt x="0" y="381228"/>
                        <a:pt x="0" y="339007"/>
                      </a:cubicBezTo>
                      <a:cubicBezTo>
                        <a:pt x="0" y="257877"/>
                        <a:pt x="42842" y="181094"/>
                        <a:pt x="128525" y="108656"/>
                      </a:cubicBezTo>
                      <a:cubicBezTo>
                        <a:pt x="214208" y="36219"/>
                        <a:pt x="268640" y="0"/>
                        <a:pt x="291820" y="0"/>
                      </a:cubicBezTo>
                      <a:close/>
                    </a:path>
                  </a:pathLst>
                </a:custGeom>
                <a:solidFill>
                  <a:srgbClr val="0033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</a:endParaRPr>
                </a:p>
              </p:txBody>
            </p:sp>
            <p:sp>
              <p:nvSpPr>
                <p:cNvPr id="29" name="Freeform: Shape 20">
                  <a:extLst>
                    <a:ext uri="{FF2B5EF4-FFF2-40B4-BE49-F238E27FC236}">
                      <a16:creationId xmlns:a16="http://schemas.microsoft.com/office/drawing/2014/main" id="{CAF6F1FB-4C2C-43E2-B223-441C246AEAB0}"/>
                    </a:ext>
                  </a:extLst>
                </p:cNvPr>
                <p:cNvSpPr/>
                <p:nvPr/>
              </p:nvSpPr>
              <p:spPr>
                <a:xfrm>
                  <a:off x="5301522" y="1857827"/>
                  <a:ext cx="315413" cy="486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413" h="486780">
                      <a:moveTo>
                        <a:pt x="291819" y="0"/>
                      </a:moveTo>
                      <a:cubicBezTo>
                        <a:pt x="307548" y="0"/>
                        <a:pt x="315413" y="7037"/>
                        <a:pt x="315413" y="21110"/>
                      </a:cubicBezTo>
                      <a:cubicBezTo>
                        <a:pt x="315413" y="28561"/>
                        <a:pt x="286852" y="55880"/>
                        <a:pt x="229730" y="103068"/>
                      </a:cubicBezTo>
                      <a:cubicBezTo>
                        <a:pt x="166813" y="156051"/>
                        <a:pt x="135354" y="201169"/>
                        <a:pt x="135354" y="238423"/>
                      </a:cubicBezTo>
                      <a:cubicBezTo>
                        <a:pt x="135354" y="259947"/>
                        <a:pt x="154395" y="280230"/>
                        <a:pt x="192476" y="299270"/>
                      </a:cubicBezTo>
                      <a:cubicBezTo>
                        <a:pt x="233869" y="319967"/>
                        <a:pt x="254566" y="349770"/>
                        <a:pt x="254566" y="388679"/>
                      </a:cubicBezTo>
                      <a:cubicBezTo>
                        <a:pt x="254566" y="415170"/>
                        <a:pt x="244631" y="438143"/>
                        <a:pt x="224763" y="457598"/>
                      </a:cubicBezTo>
                      <a:cubicBezTo>
                        <a:pt x="204894" y="477052"/>
                        <a:pt x="178403" y="486780"/>
                        <a:pt x="145289" y="486780"/>
                      </a:cubicBezTo>
                      <a:cubicBezTo>
                        <a:pt x="105552" y="486780"/>
                        <a:pt x="71402" y="472706"/>
                        <a:pt x="42841" y="444559"/>
                      </a:cubicBezTo>
                      <a:cubicBezTo>
                        <a:pt x="14280" y="416412"/>
                        <a:pt x="0" y="381228"/>
                        <a:pt x="0" y="339007"/>
                      </a:cubicBezTo>
                      <a:cubicBezTo>
                        <a:pt x="0" y="257877"/>
                        <a:pt x="42841" y="181094"/>
                        <a:pt x="128524" y="108656"/>
                      </a:cubicBezTo>
                      <a:cubicBezTo>
                        <a:pt x="214208" y="36219"/>
                        <a:pt x="268639" y="0"/>
                        <a:pt x="291819" y="0"/>
                      </a:cubicBezTo>
                      <a:close/>
                    </a:path>
                  </a:pathLst>
                </a:custGeom>
                <a:solidFill>
                  <a:srgbClr val="0033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</a:endParaRPr>
                </a:p>
              </p:txBody>
            </p:sp>
          </p:grp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CFCE20A-206A-46FF-BDA9-F65DCEE1AF58}"/>
              </a:ext>
            </a:extLst>
          </p:cNvPr>
          <p:cNvSpPr txBox="1"/>
          <p:nvPr/>
        </p:nvSpPr>
        <p:spPr>
          <a:xfrm>
            <a:off x="3458634" y="733491"/>
            <a:ext cx="44061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3090" marR="0" indent="-59309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ko-KR" altLang="en-US" sz="28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경쟁제품 분석</a:t>
            </a:r>
            <a:endParaRPr lang="ko-KR" altLang="en-US" sz="2400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C028347-B68B-4D23-8AA2-3F4EB692C28C}"/>
              </a:ext>
            </a:extLst>
          </p:cNvPr>
          <p:cNvSpPr txBox="1"/>
          <p:nvPr/>
        </p:nvSpPr>
        <p:spPr>
          <a:xfrm>
            <a:off x="1954306" y="771071"/>
            <a:ext cx="1523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Let’s</a:t>
            </a:r>
            <a:r>
              <a:rPr lang="ko-KR" altLang="en-US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Check!</a:t>
            </a:r>
            <a:endParaRPr lang="ko-KR" altLang="en-US" sz="24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16C2799-8F24-4EC6-8890-287F3CF3BBB0}"/>
              </a:ext>
            </a:extLst>
          </p:cNvPr>
          <p:cNvSpPr txBox="1"/>
          <p:nvPr/>
        </p:nvSpPr>
        <p:spPr>
          <a:xfrm>
            <a:off x="2523344" y="6054874"/>
            <a:ext cx="7491856" cy="618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algn="just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0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현재 시장에 상용화 또는 개발된 유사 서비스는 없음</a:t>
            </a:r>
            <a:endParaRPr lang="en-US" altLang="ko-KR" sz="2000" kern="0" spc="-4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938091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70000" sy="7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DE74C12E-8F76-4707-AF5B-A819B7EA5D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D431C76-0F6C-4CC3-AEC4-0FC3195DD156}"/>
              </a:ext>
            </a:extLst>
          </p:cNvPr>
          <p:cNvGrpSpPr/>
          <p:nvPr/>
        </p:nvGrpSpPr>
        <p:grpSpPr>
          <a:xfrm>
            <a:off x="1055397" y="1346815"/>
            <a:ext cx="3454400" cy="3526797"/>
            <a:chOff x="4378960" y="1665601"/>
            <a:chExt cx="3454400" cy="3526797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977CC798-BD05-486C-B6A1-ECD79F426A9E}"/>
                </a:ext>
              </a:extLst>
            </p:cNvPr>
            <p:cNvGrpSpPr/>
            <p:nvPr/>
          </p:nvGrpSpPr>
          <p:grpSpPr>
            <a:xfrm>
              <a:off x="4378960" y="1665601"/>
              <a:ext cx="3454400" cy="3526797"/>
              <a:chOff x="2826328" y="1288474"/>
              <a:chExt cx="2556019" cy="2635134"/>
            </a:xfrm>
          </p:grpSpPr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94EF3645-F77D-4460-9018-2FE89DC80FEB}"/>
                  </a:ext>
                </a:extLst>
              </p:cNvPr>
              <p:cNvSpPr/>
              <p:nvPr/>
            </p:nvSpPr>
            <p:spPr>
              <a:xfrm>
                <a:off x="2826328" y="1288474"/>
                <a:ext cx="2556019" cy="2635134"/>
              </a:xfrm>
              <a:prstGeom prst="rect">
                <a:avLst/>
              </a:prstGeom>
              <a:noFill/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D252B100-DD1A-44E3-8E14-4BDEB066F9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00651" y="2874938"/>
                <a:ext cx="1082550" cy="0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 descr="텍스트이(가) 표시된 사진&#10;&#10;자동 생성된 설명">
              <a:extLst>
                <a:ext uri="{FF2B5EF4-FFF2-40B4-BE49-F238E27FC236}">
                  <a16:creationId xmlns:a16="http://schemas.microsoft.com/office/drawing/2014/main" id="{619ADA8D-A083-498E-A23E-EDDEF6E44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0436" y="2459930"/>
              <a:ext cx="2311124" cy="850069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BF1B6DD-A233-4976-A90E-8A141F8591BE}"/>
                </a:ext>
              </a:extLst>
            </p:cNvPr>
            <p:cNvSpPr txBox="1"/>
            <p:nvPr/>
          </p:nvSpPr>
          <p:spPr>
            <a:xfrm>
              <a:off x="4754879" y="4047564"/>
              <a:ext cx="270256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rgbClr val="FF4C29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등급 판별을 확실하게</a:t>
              </a:r>
              <a:r>
                <a:rPr lang="en-US" altLang="ko-KR" sz="2000" dirty="0">
                  <a:solidFill>
                    <a:srgbClr val="FF4C29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! </a:t>
              </a:r>
            </a:p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여러분들의 고기판사</a:t>
              </a:r>
              <a:r>
                <a:rPr lang="en-US" altLang="ko-KR" sz="2000" dirty="0">
                  <a:solidFill>
                    <a:schemeClr val="bg1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, </a:t>
              </a:r>
              <a:r>
                <a:rPr lang="ko-KR" altLang="en-US" sz="2000" dirty="0" err="1">
                  <a:solidFill>
                    <a:schemeClr val="bg1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고판사</a:t>
              </a:r>
              <a:endParaRPr lang="ko-KR" altLang="en-US" sz="2000" dirty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5C53370E-96E0-4969-B791-BB2EA14988EE}"/>
              </a:ext>
            </a:extLst>
          </p:cNvPr>
          <p:cNvSpPr/>
          <p:nvPr/>
        </p:nvSpPr>
        <p:spPr>
          <a:xfrm>
            <a:off x="5565194" y="0"/>
            <a:ext cx="662671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1D4E38-AF71-442E-A8B6-16D03F8EAD6E}"/>
              </a:ext>
            </a:extLst>
          </p:cNvPr>
          <p:cNvSpPr txBox="1"/>
          <p:nvPr/>
        </p:nvSpPr>
        <p:spPr>
          <a:xfrm>
            <a:off x="8984428" y="543160"/>
            <a:ext cx="24079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CONTENTS</a:t>
            </a:r>
            <a:endParaRPr lang="ko-KR" altLang="en-US" sz="3200" dirty="0">
              <a:solidFill>
                <a:srgbClr val="FF4C29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6A1B38E-9940-4991-A6E6-05E784DD2DF4}"/>
              </a:ext>
            </a:extLst>
          </p:cNvPr>
          <p:cNvCxnSpPr>
            <a:cxnSpLocks/>
          </p:cNvCxnSpPr>
          <p:nvPr/>
        </p:nvCxnSpPr>
        <p:spPr>
          <a:xfrm>
            <a:off x="5565194" y="1127935"/>
            <a:ext cx="5827154" cy="0"/>
          </a:xfrm>
          <a:prstGeom prst="line">
            <a:avLst/>
          </a:prstGeom>
          <a:ln w="19050">
            <a:solidFill>
              <a:srgbClr val="0033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7C6A069-1692-4E9B-BD48-F9B9784266DF}"/>
              </a:ext>
            </a:extLst>
          </p:cNvPr>
          <p:cNvGrpSpPr/>
          <p:nvPr/>
        </p:nvGrpSpPr>
        <p:grpSpPr>
          <a:xfrm>
            <a:off x="5980678" y="1544421"/>
            <a:ext cx="4733651" cy="775379"/>
            <a:chOff x="6529318" y="1492745"/>
            <a:chExt cx="4733651" cy="77537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AD043F-EA8F-4601-A2B4-1813353E3425}"/>
                </a:ext>
              </a:extLst>
            </p:cNvPr>
            <p:cNvSpPr txBox="1"/>
            <p:nvPr/>
          </p:nvSpPr>
          <p:spPr>
            <a:xfrm>
              <a:off x="7173175" y="1492745"/>
              <a:ext cx="36702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개발 배경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AB93E44-51FD-4F13-8DEA-F40EAF2A920B}"/>
                </a:ext>
              </a:extLst>
            </p:cNvPr>
            <p:cNvSpPr txBox="1"/>
            <p:nvPr/>
          </p:nvSpPr>
          <p:spPr>
            <a:xfrm>
              <a:off x="7164497" y="1968322"/>
              <a:ext cx="40984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개발 계기가 된 사회문제를 분석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3D99371-10D1-4993-8C04-EB6AA02D81C2}"/>
                </a:ext>
              </a:extLst>
            </p:cNvPr>
            <p:cNvSpPr txBox="1"/>
            <p:nvPr/>
          </p:nvSpPr>
          <p:spPr>
            <a:xfrm>
              <a:off x="6529318" y="1498683"/>
              <a:ext cx="66716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rgbClr val="FF4C29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1</a:t>
              </a:r>
              <a:endParaRPr lang="ko-KR" altLang="en-US" sz="4400" dirty="0">
                <a:solidFill>
                  <a:srgbClr val="FF4C29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12A1EFC6-B462-4AC4-999C-A37CE00270E5}"/>
              </a:ext>
            </a:extLst>
          </p:cNvPr>
          <p:cNvGrpSpPr/>
          <p:nvPr/>
        </p:nvGrpSpPr>
        <p:grpSpPr>
          <a:xfrm>
            <a:off x="5958972" y="2601812"/>
            <a:ext cx="5099889" cy="773320"/>
            <a:chOff x="6507612" y="2993120"/>
            <a:chExt cx="5099889" cy="7733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CC11288-0201-4BFD-8F3D-A50E5EB529D2}"/>
                </a:ext>
              </a:extLst>
            </p:cNvPr>
            <p:cNvSpPr txBox="1"/>
            <p:nvPr/>
          </p:nvSpPr>
          <p:spPr>
            <a:xfrm>
              <a:off x="7173175" y="2998065"/>
              <a:ext cx="42278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공공데이터 솔루션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63428C6-16EB-42FF-B1FD-4D4EC0251974}"/>
                </a:ext>
              </a:extLst>
            </p:cNvPr>
            <p:cNvSpPr txBox="1"/>
            <p:nvPr/>
          </p:nvSpPr>
          <p:spPr>
            <a:xfrm>
              <a:off x="7164497" y="3489441"/>
              <a:ext cx="4443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문제해결을 위한 공공데이터를 선정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220BE38-2339-4F26-B126-3796CDA6CADC}"/>
                </a:ext>
              </a:extLst>
            </p:cNvPr>
            <p:cNvSpPr txBox="1"/>
            <p:nvPr/>
          </p:nvSpPr>
          <p:spPr>
            <a:xfrm>
              <a:off x="6507612" y="2993120"/>
              <a:ext cx="66716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rgbClr val="FF4C29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2</a:t>
              </a:r>
              <a:endParaRPr lang="ko-KR" altLang="en-US" sz="4400" dirty="0">
                <a:solidFill>
                  <a:srgbClr val="FF4C29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7E95C5D-E831-431B-A0BC-814414DC61B0}"/>
              </a:ext>
            </a:extLst>
          </p:cNvPr>
          <p:cNvGrpSpPr/>
          <p:nvPr/>
        </p:nvGrpSpPr>
        <p:grpSpPr>
          <a:xfrm>
            <a:off x="5980678" y="3657144"/>
            <a:ext cx="5260776" cy="778151"/>
            <a:chOff x="6529318" y="4220447"/>
            <a:chExt cx="5260776" cy="77815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BC3938E-CBE2-45D7-96C4-F4A22FE92B7A}"/>
                </a:ext>
              </a:extLst>
            </p:cNvPr>
            <p:cNvSpPr txBox="1"/>
            <p:nvPr/>
          </p:nvSpPr>
          <p:spPr>
            <a:xfrm>
              <a:off x="7173175" y="4220447"/>
              <a:ext cx="461691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서비스 소개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634834C-D3D4-4F50-B4E3-F960E8D86EBD}"/>
                </a:ext>
              </a:extLst>
            </p:cNvPr>
            <p:cNvSpPr txBox="1"/>
            <p:nvPr/>
          </p:nvSpPr>
          <p:spPr>
            <a:xfrm>
              <a:off x="7164497" y="4675434"/>
              <a:ext cx="4443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개발한 서비스의 설명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5535F3D-58DC-4FA5-81EE-CC3556CD0CF0}"/>
                </a:ext>
              </a:extLst>
            </p:cNvPr>
            <p:cNvSpPr txBox="1"/>
            <p:nvPr/>
          </p:nvSpPr>
          <p:spPr>
            <a:xfrm>
              <a:off x="6529318" y="4229157"/>
              <a:ext cx="66716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rgbClr val="FF4C29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3</a:t>
              </a:r>
              <a:endParaRPr lang="ko-KR" altLang="en-US" sz="4400" dirty="0">
                <a:solidFill>
                  <a:srgbClr val="FF4C29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BCEEF0D2-46CB-4F99-A0A5-B50C2EE981D3}"/>
              </a:ext>
            </a:extLst>
          </p:cNvPr>
          <p:cNvGrpSpPr/>
          <p:nvPr/>
        </p:nvGrpSpPr>
        <p:grpSpPr>
          <a:xfrm>
            <a:off x="5980678" y="4717307"/>
            <a:ext cx="5086861" cy="778369"/>
            <a:chOff x="6529318" y="5442830"/>
            <a:chExt cx="5086861" cy="77836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D6FE32F-EC65-4563-ACEE-4DB2CDD65749}"/>
                </a:ext>
              </a:extLst>
            </p:cNvPr>
            <p:cNvSpPr txBox="1"/>
            <p:nvPr/>
          </p:nvSpPr>
          <p:spPr>
            <a:xfrm>
              <a:off x="7173175" y="5442830"/>
              <a:ext cx="44430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개발 및 사업화 계획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86F5D9A-7ABC-4FF2-B940-E735D41C628F}"/>
                </a:ext>
              </a:extLst>
            </p:cNvPr>
            <p:cNvSpPr txBox="1"/>
            <p:nvPr/>
          </p:nvSpPr>
          <p:spPr>
            <a:xfrm>
              <a:off x="7173175" y="5944200"/>
              <a:ext cx="4443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팀 소개 및 사업 요소를 설명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C805192-6106-427C-BA09-03FD38F2322A}"/>
                </a:ext>
              </a:extLst>
            </p:cNvPr>
            <p:cNvSpPr txBox="1"/>
            <p:nvPr/>
          </p:nvSpPr>
          <p:spPr>
            <a:xfrm>
              <a:off x="6529318" y="5442830"/>
              <a:ext cx="66716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rgbClr val="FF4C29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4</a:t>
              </a:r>
              <a:endParaRPr lang="ko-KR" altLang="en-US" sz="4400" dirty="0">
                <a:solidFill>
                  <a:srgbClr val="FF4C29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FB7EA174-5157-4A79-B4D1-777273872AF7}"/>
              </a:ext>
            </a:extLst>
          </p:cNvPr>
          <p:cNvSpPr txBox="1"/>
          <p:nvPr/>
        </p:nvSpPr>
        <p:spPr>
          <a:xfrm>
            <a:off x="1707457" y="5556061"/>
            <a:ext cx="2016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6F5F5"/>
                </a:solidFill>
                <a:latin typeface="Azonix" pitchFamily="50" charset="0"/>
              </a:rPr>
              <a:t>SHARP</a:t>
            </a:r>
            <a:endParaRPr lang="ko-KR" altLang="en-US" sz="2800" dirty="0">
              <a:solidFill>
                <a:srgbClr val="F6F5F5"/>
              </a:solidFill>
              <a:latin typeface="Azonix" pitchFamily="50" charset="0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112765B-F7A3-4CA4-8CAD-CDFAFB8E3514}"/>
              </a:ext>
            </a:extLst>
          </p:cNvPr>
          <p:cNvGrpSpPr/>
          <p:nvPr/>
        </p:nvGrpSpPr>
        <p:grpSpPr>
          <a:xfrm>
            <a:off x="5980678" y="5777689"/>
            <a:ext cx="5086861" cy="778369"/>
            <a:chOff x="6529318" y="5442830"/>
            <a:chExt cx="5086861" cy="77836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D55237-20EE-4085-A803-3EBFC16FCF1E}"/>
                </a:ext>
              </a:extLst>
            </p:cNvPr>
            <p:cNvSpPr txBox="1"/>
            <p:nvPr/>
          </p:nvSpPr>
          <p:spPr>
            <a:xfrm>
              <a:off x="7173175" y="5442830"/>
              <a:ext cx="44430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추가 개발 로드맵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9C3B3DC-B0D7-48D5-BDC5-6D1622062414}"/>
                </a:ext>
              </a:extLst>
            </p:cNvPr>
            <p:cNvSpPr txBox="1"/>
            <p:nvPr/>
          </p:nvSpPr>
          <p:spPr>
            <a:xfrm>
              <a:off x="7173175" y="5944200"/>
              <a:ext cx="4443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시스템 성능 개선 및 서비스 확대</a:t>
              </a:r>
              <a:endParaRPr lang="ko-KR" altLang="en-US" sz="1200" dirty="0">
                <a:solidFill>
                  <a:srgbClr val="00334E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D21A071-429C-427A-9908-5F756D0E7C7B}"/>
                </a:ext>
              </a:extLst>
            </p:cNvPr>
            <p:cNvSpPr txBox="1"/>
            <p:nvPr/>
          </p:nvSpPr>
          <p:spPr>
            <a:xfrm>
              <a:off x="6529318" y="5442830"/>
              <a:ext cx="66716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rgbClr val="FF4C29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5</a:t>
              </a:r>
              <a:endParaRPr lang="ko-KR" altLang="en-US" sz="4400" dirty="0">
                <a:solidFill>
                  <a:srgbClr val="FF4C29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330684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2E7E1C46-AEE1-4851-9C9C-2C5D63F1E1D9}"/>
              </a:ext>
            </a:extLst>
          </p:cNvPr>
          <p:cNvSpPr/>
          <p:nvPr/>
        </p:nvSpPr>
        <p:spPr>
          <a:xfrm>
            <a:off x="5178120" y="1702311"/>
            <a:ext cx="3126191" cy="4929141"/>
          </a:xfrm>
          <a:prstGeom prst="roundRect">
            <a:avLst/>
          </a:prstGeom>
          <a:solidFill>
            <a:srgbClr val="DF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DB0214DC-17C6-4F7C-BBD0-2173B30F8009}"/>
              </a:ext>
            </a:extLst>
          </p:cNvPr>
          <p:cNvSpPr/>
          <p:nvPr/>
        </p:nvSpPr>
        <p:spPr>
          <a:xfrm>
            <a:off x="8615790" y="1702311"/>
            <a:ext cx="3126191" cy="4929142"/>
          </a:xfrm>
          <a:prstGeom prst="roundRect">
            <a:avLst/>
          </a:prstGeom>
          <a:solidFill>
            <a:srgbClr val="DF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94830FE-4F93-4C4F-877E-C3D704DF07AB}"/>
              </a:ext>
            </a:extLst>
          </p:cNvPr>
          <p:cNvSpPr/>
          <p:nvPr/>
        </p:nvSpPr>
        <p:spPr>
          <a:xfrm>
            <a:off x="1740449" y="1702313"/>
            <a:ext cx="3126191" cy="4929140"/>
          </a:xfrm>
          <a:prstGeom prst="roundRect">
            <a:avLst/>
          </a:prstGeom>
          <a:solidFill>
            <a:srgbClr val="DF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96EF422C-9F0C-4E19-8C78-D0BD8C14B824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0E6D8C2-AEA9-425B-8C91-34D71B88464B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04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3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37A05ECC-B077-4CE2-BCDF-3F985F5D14E5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47355218-0ADD-4CC2-8464-5316D9B028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5700D696-62F3-4BC2-B602-766BF80140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C7D433C-9D12-42CA-9C26-6CA9C9B779CA}"/>
                  </a:ext>
                </a:extLst>
              </p:cNvPr>
              <p:cNvSpPr txBox="1"/>
              <p:nvPr/>
            </p:nvSpPr>
            <p:spPr>
              <a:xfrm>
                <a:off x="357446" y="1164413"/>
                <a:ext cx="158968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개발 및</a:t>
                </a:r>
                <a:endParaRPr lang="en-US" altLang="ko-KR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사업화 계획</a:t>
                </a:r>
              </a:p>
            </p:txBody>
          </p: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1E87D256-E798-486E-AD76-6F907A084B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8A7FDB85-FBFE-44FC-A32F-0D34D27F7C8D}"/>
              </a:ext>
            </a:extLst>
          </p:cNvPr>
          <p:cNvSpPr txBox="1"/>
          <p:nvPr/>
        </p:nvSpPr>
        <p:spPr>
          <a:xfrm>
            <a:off x="3458634" y="733491"/>
            <a:ext cx="44061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3090" marR="0" indent="-59309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ko-KR" altLang="en-US" sz="2800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예상고객 분석</a:t>
            </a:r>
            <a:endParaRPr lang="ko-KR" altLang="en-US" sz="2400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E6E2C84-8DDE-4555-88AC-DB8144D92843}"/>
              </a:ext>
            </a:extLst>
          </p:cNvPr>
          <p:cNvSpPr txBox="1"/>
          <p:nvPr/>
        </p:nvSpPr>
        <p:spPr>
          <a:xfrm>
            <a:off x="1954306" y="771071"/>
            <a:ext cx="1523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Let’s</a:t>
            </a:r>
            <a:r>
              <a:rPr lang="ko-KR" altLang="en-US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Check!</a:t>
            </a:r>
            <a:endParaRPr lang="ko-KR" altLang="en-US" sz="24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CEE9DE-C690-4C6D-905B-52D17C3311BD}"/>
              </a:ext>
            </a:extLst>
          </p:cNvPr>
          <p:cNvSpPr txBox="1"/>
          <p:nvPr/>
        </p:nvSpPr>
        <p:spPr>
          <a:xfrm>
            <a:off x="2154616" y="3772415"/>
            <a:ext cx="228830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3090" marR="0" indent="-593090" algn="ctr" fontAlgn="base" latinLnBrk="1"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-40" dirty="0">
                <a:solidFill>
                  <a:srgbClr val="FF4C29"/>
                </a:solidFill>
                <a:effectLst/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정육점</a:t>
            </a:r>
            <a:endParaRPr lang="ko-KR" altLang="en-US" sz="2400" kern="0" spc="0" dirty="0">
              <a:solidFill>
                <a:srgbClr val="FF4C29"/>
              </a:solidFill>
              <a:effectLst/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53905A-7514-4C8A-B8EB-C0E061878131}"/>
              </a:ext>
            </a:extLst>
          </p:cNvPr>
          <p:cNvSpPr txBox="1"/>
          <p:nvPr/>
        </p:nvSpPr>
        <p:spPr>
          <a:xfrm>
            <a:off x="1901383" y="4376836"/>
            <a:ext cx="2830222" cy="877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kern="0" spc="-3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판매하는 </a:t>
            </a:r>
            <a:r>
              <a:rPr lang="ko-KR" altLang="en-US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육류의 품질을 실시간으로 확인</a:t>
            </a:r>
            <a:endParaRPr lang="en-US" altLang="ko-KR" kern="0" spc="-3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B3A6F8-3261-4D54-88B1-A3A323C74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969" y="1976371"/>
            <a:ext cx="1627604" cy="1627604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0C50F8C-7E0F-4CEE-8DA9-CCDCD35E19C7}"/>
              </a:ext>
            </a:extLst>
          </p:cNvPr>
          <p:cNvSpPr txBox="1"/>
          <p:nvPr/>
        </p:nvSpPr>
        <p:spPr>
          <a:xfrm>
            <a:off x="1901384" y="5311579"/>
            <a:ext cx="2830222" cy="877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정육점의 신뢰도와 고객 만족도 향상</a:t>
            </a:r>
            <a:endParaRPr lang="ko-KR" altLang="en-US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36BCE2-DF0D-4B28-90D7-6F95F5367A25}"/>
              </a:ext>
            </a:extLst>
          </p:cNvPr>
          <p:cNvSpPr txBox="1"/>
          <p:nvPr/>
        </p:nvSpPr>
        <p:spPr>
          <a:xfrm>
            <a:off x="5597059" y="3772415"/>
            <a:ext cx="228830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3090" marR="0" indent="-593090" algn="ctr" fontAlgn="base" latinLnBrk="1"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-4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고깃집</a:t>
            </a:r>
            <a:endParaRPr lang="ko-KR" altLang="en-US" sz="2400" kern="0" spc="0" dirty="0">
              <a:solidFill>
                <a:srgbClr val="FF4C29"/>
              </a:solidFill>
              <a:effectLst/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78A6EB5-F7F2-4CD3-B9F4-C79A389886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410" y="1976371"/>
            <a:ext cx="1627605" cy="1627605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38E806FA-1427-4D97-B625-B1A10918DBCB}"/>
              </a:ext>
            </a:extLst>
          </p:cNvPr>
          <p:cNvSpPr txBox="1"/>
          <p:nvPr/>
        </p:nvSpPr>
        <p:spPr>
          <a:xfrm>
            <a:off x="5348636" y="4371556"/>
            <a:ext cx="2647284" cy="877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고객에게 품질을 검증하는 수단으로 활용</a:t>
            </a:r>
            <a:endParaRPr lang="en-US" altLang="ko-KR" kern="0" spc="-3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914356E-9AEE-495B-9CC8-2C952DCEB108}"/>
              </a:ext>
            </a:extLst>
          </p:cNvPr>
          <p:cNvSpPr txBox="1"/>
          <p:nvPr/>
        </p:nvSpPr>
        <p:spPr>
          <a:xfrm>
            <a:off x="5348636" y="5306299"/>
            <a:ext cx="2546327" cy="877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경쟁력을 확보해 마케팅요소로 활용</a:t>
            </a:r>
            <a:endParaRPr lang="ko-KR" altLang="en-US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90B02A-C8F6-478F-9B70-9F49F71D04FC}"/>
              </a:ext>
            </a:extLst>
          </p:cNvPr>
          <p:cNvSpPr txBox="1"/>
          <p:nvPr/>
        </p:nvSpPr>
        <p:spPr>
          <a:xfrm>
            <a:off x="8917642" y="3772415"/>
            <a:ext cx="25224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3090" marR="0" indent="-593090" algn="ctr" fontAlgn="base" latinLnBrk="1"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-4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온라인 쇼핑몰</a:t>
            </a:r>
            <a:endParaRPr lang="ko-KR" altLang="en-US" sz="2400" kern="0" spc="0" dirty="0">
              <a:solidFill>
                <a:srgbClr val="FF4C29"/>
              </a:solidFill>
              <a:effectLst/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571BD42-7164-4CD2-9F72-186A0FF50B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081" y="1976370"/>
            <a:ext cx="1627605" cy="1627605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05CB577-C397-446B-AA48-45BAFBCBEF24}"/>
              </a:ext>
            </a:extLst>
          </p:cNvPr>
          <p:cNvSpPr txBox="1"/>
          <p:nvPr/>
        </p:nvSpPr>
        <p:spPr>
          <a:xfrm>
            <a:off x="8840708" y="4376836"/>
            <a:ext cx="2676354" cy="877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해당 서비스의 분석 결과가</a:t>
            </a:r>
            <a:r>
              <a:rPr lang="en-US" altLang="ko-KR" kern="0" spc="-3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담긴 라벨을 활용</a:t>
            </a:r>
            <a:endParaRPr lang="ko-KR" altLang="en-US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2D752E1-8EFF-42C1-A768-7ACAC28F4367}"/>
              </a:ext>
            </a:extLst>
          </p:cNvPr>
          <p:cNvSpPr txBox="1"/>
          <p:nvPr/>
        </p:nvSpPr>
        <p:spPr>
          <a:xfrm>
            <a:off x="8846704" y="5315358"/>
            <a:ext cx="2546326" cy="877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kern="0" spc="-3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판매점</a:t>
            </a:r>
            <a:r>
              <a:rPr lang="ko-KR" altLang="en-US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 대한  신뢰도와 만족도가 향상</a:t>
            </a:r>
            <a:endParaRPr lang="ko-KR" altLang="en-US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887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C9AA51CC-C735-4666-9812-D76F5E887C9B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617BDC7-31BB-427D-AF51-1F4D5CCDB7B8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04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3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60B2C2E5-0CB7-4A2E-AA2F-8C14FFB0389E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4F25A69A-7728-4324-8330-9D64578F16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345F71D3-F871-4511-B80F-56E6DEF5A1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51E92A1-398B-44C6-81E6-9ABDDC2C733F}"/>
                  </a:ext>
                </a:extLst>
              </p:cNvPr>
              <p:cNvSpPr txBox="1"/>
              <p:nvPr/>
            </p:nvSpPr>
            <p:spPr>
              <a:xfrm>
                <a:off x="357446" y="1364804"/>
                <a:ext cx="144983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서비스 소개</a:t>
                </a:r>
              </a:p>
            </p:txBody>
          </p: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DD6CCF62-7D58-4737-9942-FE4A46E50B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0ADE89-D7C2-4DEF-BB91-1C29F4B83679}"/>
              </a:ext>
            </a:extLst>
          </p:cNvPr>
          <p:cNvGrpSpPr/>
          <p:nvPr/>
        </p:nvGrpSpPr>
        <p:grpSpPr>
          <a:xfrm>
            <a:off x="5593539" y="3507162"/>
            <a:ext cx="6211644" cy="3008083"/>
            <a:chOff x="7308000" y="3162317"/>
            <a:chExt cx="6211644" cy="3008083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11C496EB-34CF-4F8E-B95D-263003737476}"/>
                </a:ext>
              </a:extLst>
            </p:cNvPr>
            <p:cNvSpPr/>
            <p:nvPr/>
          </p:nvSpPr>
          <p:spPr>
            <a:xfrm>
              <a:off x="7308000" y="3162317"/>
              <a:ext cx="6211644" cy="3008083"/>
            </a:xfrm>
            <a:prstGeom prst="roundRect">
              <a:avLst/>
            </a:prstGeom>
            <a:solidFill>
              <a:srgbClr val="DF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96F877-E00E-4C22-99CB-76856B631A75}"/>
                </a:ext>
              </a:extLst>
            </p:cNvPr>
            <p:cNvSpPr txBox="1"/>
            <p:nvPr/>
          </p:nvSpPr>
          <p:spPr>
            <a:xfrm>
              <a:off x="7452034" y="4130416"/>
              <a:ext cx="3628766" cy="1915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indent="-285750" algn="just" fontAlgn="base" latinLnBrk="1">
                <a:lnSpc>
                  <a:spcPct val="17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altLang="ko-KR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25,000</a:t>
              </a:r>
              <a:r>
                <a:rPr lang="ko-KR" altLang="en-US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원 </a:t>
              </a:r>
              <a:r>
                <a:rPr lang="en-US" altLang="ko-KR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/ </a:t>
              </a:r>
              <a:r>
                <a:rPr lang="ko-KR" altLang="en-US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월</a:t>
              </a:r>
              <a:endParaRPr lang="en-US" altLang="ko-KR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marL="285750" marR="0" indent="-285750" algn="just" fontAlgn="base" latinLnBrk="1">
                <a:lnSpc>
                  <a:spcPct val="17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kern="0" spc="-40" dirty="0">
                  <a:solidFill>
                    <a:srgbClr val="FF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라벨 생성</a:t>
              </a:r>
              <a:r>
                <a:rPr lang="en-US" altLang="ko-KR" b="0" i="0" dirty="0">
                  <a:solidFill>
                    <a:srgbClr val="FF0000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•</a:t>
              </a:r>
              <a:r>
                <a:rPr lang="ko-KR" altLang="en-US" kern="0" spc="-40" dirty="0">
                  <a:solidFill>
                    <a:srgbClr val="FF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출력 기능 </a:t>
              </a:r>
              <a:r>
                <a:rPr lang="ko-KR" altLang="en-US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추가 제공</a:t>
              </a:r>
              <a:endParaRPr lang="en-US" altLang="ko-KR" kern="0" spc="-4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marL="285750" marR="0" indent="-285750" algn="just" fontAlgn="base" latinLnBrk="1">
                <a:lnSpc>
                  <a:spcPct val="17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kern="0" spc="-4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온라인 쇼핑몰에서 활용 가능</a:t>
              </a:r>
              <a:endParaRPr lang="en-US" altLang="ko-KR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marL="285750" marR="0" indent="-285750" algn="just" fontAlgn="base" latinLnBrk="1">
                <a:lnSpc>
                  <a:spcPct val="17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라벨 번호를 통해 </a:t>
              </a:r>
              <a:r>
                <a:rPr lang="ko-KR" altLang="en-US" kern="0" spc="-40" dirty="0">
                  <a:solidFill>
                    <a:srgbClr val="FF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측정정보 확인</a:t>
              </a:r>
              <a:endParaRPr lang="en-US" altLang="ko-KR" kern="0" spc="-3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FFF4EF3-278B-4256-8F66-C3F9CD2BA142}"/>
                </a:ext>
              </a:extLst>
            </p:cNvPr>
            <p:cNvGrpSpPr/>
            <p:nvPr/>
          </p:nvGrpSpPr>
          <p:grpSpPr>
            <a:xfrm>
              <a:off x="11094574" y="4516622"/>
              <a:ext cx="2127904" cy="1190201"/>
              <a:chOff x="5967735" y="7286157"/>
              <a:chExt cx="2300386" cy="1286676"/>
            </a:xfrm>
          </p:grpSpPr>
          <p:pic>
            <p:nvPicPr>
              <p:cNvPr id="3" name="그림 2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67735" y="7286157"/>
                <a:ext cx="2300386" cy="763311"/>
              </a:xfrm>
              <a:prstGeom prst="rect">
                <a:avLst/>
              </a:prstGeom>
              <a:ln w="12700">
                <a:solidFill>
                  <a:srgbClr val="FF4C29"/>
                </a:solidFill>
              </a:ln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A0DEC6E-17C0-413C-B417-50C1D2423F81}"/>
                  </a:ext>
                </a:extLst>
              </p:cNvPr>
              <p:cNvSpPr txBox="1"/>
              <p:nvPr/>
            </p:nvSpPr>
            <p:spPr>
              <a:xfrm>
                <a:off x="6154717" y="8206835"/>
                <a:ext cx="1926422" cy="3659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 kern="0" spc="-40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라벨 이미지 예시</a:t>
                </a:r>
                <a:endParaRPr lang="ko-KR" altLang="en-US" sz="1600" dirty="0">
                  <a:solidFill>
                    <a:srgbClr val="00334E"/>
                  </a:solidFill>
                </a:endParaRPr>
              </a:p>
            </p:txBody>
          </p:sp>
        </p:grp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56EDBFDB-4736-4B8D-B1A3-EE7F5612CD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64573" y="3162317"/>
              <a:ext cx="561030" cy="56103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0BCEC07-F996-455D-9D3C-8EE21916B8B9}"/>
                </a:ext>
              </a:extLst>
            </p:cNvPr>
            <p:cNvSpPr txBox="1"/>
            <p:nvPr/>
          </p:nvSpPr>
          <p:spPr>
            <a:xfrm>
              <a:off x="9381136" y="3675092"/>
              <a:ext cx="212790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 kern="0" spc="-40" dirty="0">
                  <a:solidFill>
                    <a:srgbClr val="FF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프리미엄 회원</a:t>
              </a:r>
              <a:endParaRPr lang="ko-KR" altLang="en-US" sz="2400" dirty="0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223D00E-B7C5-44B2-8DF7-B5DD19C1B97C}"/>
              </a:ext>
            </a:extLst>
          </p:cNvPr>
          <p:cNvGrpSpPr/>
          <p:nvPr/>
        </p:nvGrpSpPr>
        <p:grpSpPr>
          <a:xfrm>
            <a:off x="1890889" y="3507162"/>
            <a:ext cx="3157695" cy="3008080"/>
            <a:chOff x="3297681" y="1710131"/>
            <a:chExt cx="3157695" cy="3008080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08C37E19-716E-4D6A-B1A6-E64BDFA009A9}"/>
                </a:ext>
              </a:extLst>
            </p:cNvPr>
            <p:cNvSpPr/>
            <p:nvPr/>
          </p:nvSpPr>
          <p:spPr>
            <a:xfrm>
              <a:off x="3297681" y="1710131"/>
              <a:ext cx="3157695" cy="3008080"/>
            </a:xfrm>
            <a:prstGeom prst="roundRect">
              <a:avLst/>
            </a:prstGeom>
            <a:solidFill>
              <a:srgbClr val="DF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19C00FB0-7A81-4903-B2E5-577C4BB88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61211" y="1812726"/>
              <a:ext cx="430634" cy="430634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B928AE0-D86E-477F-942B-50A811DE74AD}"/>
                </a:ext>
              </a:extLst>
            </p:cNvPr>
            <p:cNvSpPr txBox="1"/>
            <p:nvPr/>
          </p:nvSpPr>
          <p:spPr>
            <a:xfrm>
              <a:off x="3365702" y="2714816"/>
              <a:ext cx="2998262" cy="16734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indent="-285750" algn="just" fontAlgn="base" latinLnBrk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altLang="ko-KR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20,000</a:t>
              </a:r>
              <a:r>
                <a:rPr lang="ko-KR" altLang="en-US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원 </a:t>
              </a:r>
              <a:r>
                <a:rPr lang="en-US" altLang="ko-KR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/ </a:t>
              </a:r>
              <a:r>
                <a:rPr lang="ko-KR" altLang="en-US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월</a:t>
              </a:r>
              <a:endParaRPr lang="en-US" altLang="ko-KR" kern="0" spc="-4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marL="285750" marR="0" indent="-285750" algn="just" fontAlgn="base" latinLnBrk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kern="0" spc="-40" dirty="0">
                  <a:solidFill>
                    <a:srgbClr val="FF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등급 측정 기능 </a:t>
              </a:r>
              <a:r>
                <a:rPr lang="ko-KR" altLang="en-US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제공</a:t>
              </a:r>
              <a:endParaRPr lang="en-US" altLang="ko-KR" kern="0" spc="-4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marL="285750" marR="0" indent="-285750" algn="just" fontAlgn="base" latinLnBrk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kern="0" spc="-40" dirty="0">
                  <a:solidFill>
                    <a:srgbClr val="FF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실시간</a:t>
              </a:r>
              <a:r>
                <a:rPr lang="ko-KR" altLang="en-US" kern="0" spc="-40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으로 측정정보 확인</a:t>
              </a:r>
              <a:endParaRPr lang="en-US" altLang="ko-KR" kern="0" spc="-4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0B66B48-37BA-4CEB-B0EA-4B236F955ABA}"/>
                </a:ext>
              </a:extLst>
            </p:cNvPr>
            <p:cNvSpPr txBox="1"/>
            <p:nvPr/>
          </p:nvSpPr>
          <p:spPr>
            <a:xfrm>
              <a:off x="3816958" y="2227492"/>
              <a:ext cx="212790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 kern="0" spc="-40" dirty="0">
                  <a:solidFill>
                    <a:srgbClr val="FF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일반 회원</a:t>
              </a:r>
              <a:endParaRPr lang="ko-KR" altLang="en-US" sz="2400" dirty="0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29F1586-84A9-4BEE-B6D9-87FC463694A5}"/>
              </a:ext>
            </a:extLst>
          </p:cNvPr>
          <p:cNvGrpSpPr/>
          <p:nvPr/>
        </p:nvGrpSpPr>
        <p:grpSpPr>
          <a:xfrm>
            <a:off x="4589958" y="653568"/>
            <a:ext cx="4046328" cy="1083847"/>
            <a:chOff x="1555825" y="1066607"/>
            <a:chExt cx="4046328" cy="1083847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B8DCDCA-5FE1-4CB1-83DD-7A4B5AC603E4}"/>
                </a:ext>
              </a:extLst>
            </p:cNvPr>
            <p:cNvSpPr txBox="1"/>
            <p:nvPr/>
          </p:nvSpPr>
          <p:spPr>
            <a:xfrm>
              <a:off x="2559406" y="1368663"/>
              <a:ext cx="304274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593090" marR="0" indent="-593090" algn="ctr" fontAlgn="base" latinLnBrk="1"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3600" kern="0" spc="-40" dirty="0">
                  <a:solidFill>
                    <a:srgbClr val="00334E"/>
                  </a:solidFill>
                  <a:effectLst/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수익 창출 방법</a:t>
              </a:r>
              <a:endParaRPr lang="ko-KR" altLang="en-US" sz="3600" kern="0" spc="0" dirty="0">
                <a:solidFill>
                  <a:srgbClr val="00334E"/>
                </a:solidFill>
                <a:effectLst/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846B4F9D-F099-457A-BB42-2E0F8AD3B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5825" y="1233202"/>
              <a:ext cx="917252" cy="917252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D70BA63-F584-4F80-A720-688775255A52}"/>
                </a:ext>
              </a:extLst>
            </p:cNvPr>
            <p:cNvSpPr txBox="1"/>
            <p:nvPr/>
          </p:nvSpPr>
          <p:spPr>
            <a:xfrm>
              <a:off x="2602464" y="1066607"/>
              <a:ext cx="10310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FF4C29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benefit!</a:t>
              </a:r>
              <a:endParaRPr lang="ko-KR" altLang="en-US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991BDCE-D25A-47E8-89CF-5C765A7AB5C6}"/>
              </a:ext>
            </a:extLst>
          </p:cNvPr>
          <p:cNvSpPr txBox="1"/>
          <p:nvPr/>
        </p:nvSpPr>
        <p:spPr>
          <a:xfrm>
            <a:off x="2068653" y="1808031"/>
            <a:ext cx="9266402" cy="1233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축산물 판매자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정육점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온라인 </a:t>
            </a:r>
            <a:r>
              <a:rPr lang="ko-KR" altLang="en-US" sz="2000" kern="0" spc="-3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쇼핑몰 등</a:t>
            </a:r>
            <a:r>
              <a:rPr lang="en-US" altLang="ko-KR" sz="2000" kern="0" spc="-3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대상으로 </a:t>
            </a:r>
            <a:r>
              <a:rPr lang="ko-KR" altLang="en-US" sz="2000" kern="0" spc="-3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정기 결제 모델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</a:t>
            </a:r>
            <a:r>
              <a:rPr lang="ko-KR" altLang="en-US" sz="2000" kern="0" spc="-3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제공</a:t>
            </a:r>
            <a:endParaRPr lang="en-US" altLang="ko-KR" sz="2000" kern="0" spc="-3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342900" marR="0" indent="-34290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가격은 실</a:t>
            </a:r>
            <a:r>
              <a:rPr lang="ko-KR" altLang="en-US" sz="2000" kern="0" spc="-3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수요자를 대상으로 전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수조사를 통해 합리적인 값으로 책정</a:t>
            </a:r>
            <a:endParaRPr lang="en-US" altLang="ko-KR" sz="2000" kern="0" spc="-3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7983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840244-6E4D-452B-B1D9-9E3874111A20}"/>
              </a:ext>
            </a:extLst>
          </p:cNvPr>
          <p:cNvSpPr txBox="1"/>
          <p:nvPr/>
        </p:nvSpPr>
        <p:spPr>
          <a:xfrm>
            <a:off x="6699176" y="2801917"/>
            <a:ext cx="5198781" cy="964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000" kern="0" spc="-3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</a:t>
            </a:r>
            <a:r>
              <a:rPr lang="ko-KR" altLang="en-US" sz="2000" kern="0" spc="-3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기</a:t>
            </a:r>
            <a:r>
              <a:rPr lang="en-US" altLang="ko-KR" sz="2000" kern="0" spc="-3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충북 내 소매 육류 업종 약 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900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개 점포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/>
            </a:r>
            <a:b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</a:b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통계청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2019)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중 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10%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대상으로 서비스</a:t>
            </a:r>
            <a:endParaRPr lang="ko-KR" altLang="en-US" sz="2000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025" name="_x568257560">
            <a:extLst>
              <a:ext uri="{FF2B5EF4-FFF2-40B4-BE49-F238E27FC236}">
                <a16:creationId xmlns:a16="http://schemas.microsoft.com/office/drawing/2014/main" id="{DC9F8695-BE4E-4E49-8425-A243B835C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" t="2669" r="2589" b="3229"/>
          <a:stretch>
            <a:fillRect/>
          </a:stretch>
        </p:blipFill>
        <p:spPr bwMode="auto">
          <a:xfrm>
            <a:off x="376931" y="2215890"/>
            <a:ext cx="6189055" cy="3750768"/>
          </a:xfrm>
          <a:prstGeom prst="rect">
            <a:avLst/>
          </a:prstGeom>
          <a:noFill/>
          <a:ln w="12700">
            <a:solidFill>
              <a:srgbClr val="FF4C29">
                <a:alpha val="99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F7DCC39A-C822-44C8-86D2-9F7FC63DCB23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35AD541-B7AB-4186-B5FB-AB00C3C4B8BA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04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4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CA208450-652A-4597-A54C-9836E54C2007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5F63206B-8EB3-4C96-BFC0-3837C55259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9970BD51-4365-46AC-94E2-08BFEF0496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5C6015C-9243-4BA2-B2FA-3883478E0214}"/>
                  </a:ext>
                </a:extLst>
              </p:cNvPr>
              <p:cNvSpPr txBox="1"/>
              <p:nvPr/>
            </p:nvSpPr>
            <p:spPr>
              <a:xfrm>
                <a:off x="357446" y="1164413"/>
                <a:ext cx="158968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개발 및</a:t>
                </a:r>
                <a:endParaRPr lang="en-US" altLang="ko-KR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사업화 계획</a:t>
                </a:r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27D823B7-A8D5-48D5-BF91-A74A5B6B12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1EEF4D6C-9C5B-4FB6-8129-547524C0913D}"/>
              </a:ext>
            </a:extLst>
          </p:cNvPr>
          <p:cNvGrpSpPr/>
          <p:nvPr/>
        </p:nvGrpSpPr>
        <p:grpSpPr>
          <a:xfrm>
            <a:off x="4730461" y="703386"/>
            <a:ext cx="3937429" cy="947664"/>
            <a:chOff x="8615962" y="4302587"/>
            <a:chExt cx="3937429" cy="947664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D0D084-0006-4DD8-A23F-27493D7F44DE}"/>
                </a:ext>
              </a:extLst>
            </p:cNvPr>
            <p:cNvSpPr txBox="1"/>
            <p:nvPr/>
          </p:nvSpPr>
          <p:spPr>
            <a:xfrm>
              <a:off x="9446959" y="4603920"/>
              <a:ext cx="3106432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593090" marR="0" indent="-593090" fontAlgn="base" latinLnBrk="1"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3600" kern="0" spc="-40" dirty="0">
                  <a:solidFill>
                    <a:srgbClr val="00334E"/>
                  </a:solidFill>
                  <a:effectLst/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향후 수익 예측</a:t>
              </a:r>
              <a:endParaRPr lang="ko-KR" altLang="en-US" sz="4000" kern="0" spc="0" dirty="0">
                <a:solidFill>
                  <a:srgbClr val="00334E"/>
                </a:solidFill>
                <a:effectLst/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C617E22-8975-446C-97DE-3F7AEA31C079}"/>
                </a:ext>
              </a:extLst>
            </p:cNvPr>
            <p:cNvSpPr txBox="1"/>
            <p:nvPr/>
          </p:nvSpPr>
          <p:spPr>
            <a:xfrm>
              <a:off x="9509370" y="4302587"/>
              <a:ext cx="18278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rgbClr val="FF4C29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Let’s predict!</a:t>
              </a:r>
              <a:endParaRPr lang="ko-KR" altLang="en-US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endParaRPr>
            </a:p>
          </p:txBody>
        </p:sp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E25C0AF8-3831-498C-ADE8-E65F38BEE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15962" y="4406640"/>
              <a:ext cx="830997" cy="830997"/>
            </a:xfrm>
            <a:prstGeom prst="rect">
              <a:avLst/>
            </a:prstGeom>
          </p:spPr>
        </p:pic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5C7B0929-7188-4CFE-A8E4-D97D352F7599}"/>
              </a:ext>
            </a:extLst>
          </p:cNvPr>
          <p:cNvSpPr txBox="1"/>
          <p:nvPr/>
        </p:nvSpPr>
        <p:spPr>
          <a:xfrm>
            <a:off x="6699177" y="4206474"/>
            <a:ext cx="5198780" cy="964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000" kern="0" spc="-3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</a:t>
            </a:r>
            <a:r>
              <a:rPr lang="ko-KR" altLang="en-US" sz="2000" kern="0" spc="-3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기</a:t>
            </a:r>
            <a:r>
              <a:rPr lang="en-US" altLang="ko-KR" sz="2000" kern="0" spc="-3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</a:t>
            </a:r>
            <a:r>
              <a:rPr lang="ko-KR" altLang="en-US" sz="2000" kern="0" spc="-3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충북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충남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대전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세종 내 소매 육류 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/>
            </a:r>
            <a:b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</a:b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업종 약 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천개 점포의 </a:t>
            </a:r>
            <a:r>
              <a:rPr lang="en-US" altLang="ko-KR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20%</a:t>
            </a: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까지 확대</a:t>
            </a:r>
            <a:endParaRPr lang="ko-KR" altLang="en-US" sz="2000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8005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F28038-84DB-4666-B119-696A6489A236}"/>
              </a:ext>
            </a:extLst>
          </p:cNvPr>
          <p:cNvSpPr txBox="1"/>
          <p:nvPr/>
        </p:nvSpPr>
        <p:spPr>
          <a:xfrm>
            <a:off x="2541153" y="4201694"/>
            <a:ext cx="8191173" cy="461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8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온라인 식품 판매 사이트의 배너 홍보</a:t>
            </a:r>
            <a:endParaRPr lang="ko-KR" altLang="en-US" sz="2800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7DA8F1F-9C8C-4C55-86E6-ED6B42814614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3A1715C-2D07-406D-A507-194FCDC16EB3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04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5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B7A9748D-4DEF-4B2C-99FA-4FA55BCD5519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342AA8D0-2789-4B5A-B54E-17301A7B9E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B9C4C2BE-853B-46AA-ADC4-47A9EA185A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7677A6C-DE53-4BBF-8AA7-F5119F0EA8FF}"/>
                  </a:ext>
                </a:extLst>
              </p:cNvPr>
              <p:cNvSpPr txBox="1"/>
              <p:nvPr/>
            </p:nvSpPr>
            <p:spPr>
              <a:xfrm>
                <a:off x="357446" y="1164413"/>
                <a:ext cx="158968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개발 및</a:t>
                </a:r>
                <a:endParaRPr lang="en-US" altLang="ko-KR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사업화 계획</a:t>
                </a:r>
              </a:p>
            </p:txBody>
          </p: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90453B19-1ED7-47F8-9701-7468871E04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B4A0EAA-D48E-45C7-9C27-5A1FD8B294DF}"/>
              </a:ext>
            </a:extLst>
          </p:cNvPr>
          <p:cNvSpPr txBox="1"/>
          <p:nvPr/>
        </p:nvSpPr>
        <p:spPr>
          <a:xfrm>
            <a:off x="2551286" y="4836342"/>
            <a:ext cx="8707792" cy="461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8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기술 내용과 인근 정육점을 대상으로 한 사용 후기 자료를 언론에 배포하여 기사화</a:t>
            </a:r>
            <a:endParaRPr lang="ko-KR" altLang="en-US" sz="2800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5A038E7-60A2-40E5-AE6E-778E537198D1}"/>
              </a:ext>
            </a:extLst>
          </p:cNvPr>
          <p:cNvGrpSpPr/>
          <p:nvPr/>
        </p:nvGrpSpPr>
        <p:grpSpPr>
          <a:xfrm>
            <a:off x="2551285" y="5460830"/>
            <a:ext cx="8812136" cy="882165"/>
            <a:chOff x="2541153" y="3846885"/>
            <a:chExt cx="8812136" cy="88216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D8D2F3D-6754-4218-A164-1354A2DCFFAA}"/>
                </a:ext>
              </a:extLst>
            </p:cNvPr>
            <p:cNvSpPr txBox="1"/>
            <p:nvPr/>
          </p:nvSpPr>
          <p:spPr>
            <a:xfrm>
              <a:off x="2541153" y="3846885"/>
              <a:ext cx="8812136" cy="4616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indent="-285750" algn="just" fontAlgn="base" latinLnBrk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ko-KR" altLang="en-US" sz="1800" kern="0" spc="-30" dirty="0">
                  <a:solidFill>
                    <a:srgbClr val="00334E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정육점을 운영하는 중장년층 남성이 주요 고객</a:t>
              </a:r>
              <a:endParaRPr lang="en-US" altLang="ko-KR" sz="18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09E3A77-3556-41B4-B26A-11755A554581}"/>
                </a:ext>
              </a:extLst>
            </p:cNvPr>
            <p:cNvSpPr txBox="1"/>
            <p:nvPr/>
          </p:nvSpPr>
          <p:spPr>
            <a:xfrm>
              <a:off x="2838427" y="4308486"/>
              <a:ext cx="8410518" cy="4205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50000"/>
                </a:lnSpc>
              </a:pPr>
              <a:r>
                <a:rPr lang="en-US" altLang="ko-KR" sz="1600" kern="0" spc="-3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(40</a:t>
              </a:r>
              <a:r>
                <a:rPr lang="ko-KR" altLang="en-US" sz="1600" kern="0" spc="-3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대 남성의 약 </a:t>
              </a:r>
              <a:r>
                <a:rPr lang="en-US" altLang="ko-KR" sz="1600" kern="0" spc="-3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49%</a:t>
              </a:r>
              <a:r>
                <a:rPr lang="ko-KR" altLang="en-US" sz="1600" kern="0" spc="-3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와 </a:t>
              </a:r>
              <a:r>
                <a:rPr lang="en-US" altLang="ko-KR" sz="1600" kern="0" spc="-3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50</a:t>
              </a:r>
              <a:r>
                <a:rPr lang="ko-KR" altLang="en-US" sz="1600" kern="0" spc="-3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대 남성의 약 </a:t>
              </a:r>
              <a:r>
                <a:rPr lang="en-US" altLang="ko-KR" sz="1600" kern="0" spc="-3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55%</a:t>
              </a:r>
              <a:r>
                <a:rPr lang="ko-KR" altLang="en-US" sz="1600" kern="0" spc="-3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가 “거의 매일 일반 신문을 본다</a:t>
              </a:r>
              <a:r>
                <a:rPr lang="en-US" altLang="ko-KR" sz="1600" kern="0" spc="-3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(</a:t>
              </a:r>
              <a:r>
                <a:rPr lang="ko-KR" altLang="en-US" sz="1600" kern="0" spc="-3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통계청</a:t>
              </a:r>
              <a:r>
                <a:rPr lang="en-US" altLang="ko-KR" sz="1600" kern="0" spc="-30" dirty="0">
                  <a:solidFill>
                    <a:srgbClr val="FF4C29"/>
                  </a:solidFill>
                  <a:effectLst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, 2017))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F5ADF91A-B56C-4C02-9E53-89CF35A3C724}"/>
              </a:ext>
            </a:extLst>
          </p:cNvPr>
          <p:cNvGrpSpPr/>
          <p:nvPr/>
        </p:nvGrpSpPr>
        <p:grpSpPr>
          <a:xfrm>
            <a:off x="5059271" y="666220"/>
            <a:ext cx="3733719" cy="1101541"/>
            <a:chOff x="1847070" y="1455813"/>
            <a:chExt cx="3296905" cy="97267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6A48CA9-D89B-405B-ACE3-B0E19F805D87}"/>
                </a:ext>
              </a:extLst>
            </p:cNvPr>
            <p:cNvSpPr txBox="1"/>
            <p:nvPr/>
          </p:nvSpPr>
          <p:spPr>
            <a:xfrm>
              <a:off x="2566572" y="1782152"/>
              <a:ext cx="2577403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593090" marR="0" indent="-593090" fontAlgn="base" latinLnBrk="1"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3600" kern="0" spc="-40" dirty="0">
                  <a:solidFill>
                    <a:srgbClr val="00334E"/>
                  </a:solidFill>
                  <a:effectLst/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마케팅 방법</a:t>
              </a:r>
              <a:endParaRPr lang="ko-KR" altLang="en-US" sz="3600" kern="0" spc="0" dirty="0">
                <a:solidFill>
                  <a:srgbClr val="00334E"/>
                </a:solidFill>
                <a:effectLst/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BB009967-56D8-4390-8850-87AB96B55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7070" y="1628846"/>
              <a:ext cx="719502" cy="719502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1A1C284-57EC-45C7-A54B-11DE02BABF6F}"/>
                </a:ext>
              </a:extLst>
            </p:cNvPr>
            <p:cNvSpPr txBox="1"/>
            <p:nvPr/>
          </p:nvSpPr>
          <p:spPr>
            <a:xfrm>
              <a:off x="2637663" y="1455813"/>
              <a:ext cx="18278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rgbClr val="FF4C29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Marketing?</a:t>
              </a:r>
              <a:endParaRPr lang="ko-KR" altLang="en-US" sz="20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endParaRPr>
            </a:p>
          </p:txBody>
        </p:sp>
      </p:grpSp>
      <p:graphicFrame>
        <p:nvGraphicFramePr>
          <p:cNvPr id="19" name="표 7">
            <a:extLst>
              <a:ext uri="{FF2B5EF4-FFF2-40B4-BE49-F238E27FC236}">
                <a16:creationId xmlns:a16="http://schemas.microsoft.com/office/drawing/2014/main" id="{BCF7DC2D-D7D9-465F-86BB-6E5FDFD664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3331655"/>
              </p:ext>
            </p:extLst>
          </p:nvPr>
        </p:nvGraphicFramePr>
        <p:xfrm>
          <a:off x="3289512" y="2229361"/>
          <a:ext cx="7273240" cy="1591924"/>
        </p:xfrm>
        <a:graphic>
          <a:graphicData uri="http://schemas.openxmlformats.org/drawingml/2006/table">
            <a:tbl>
              <a:tblPr firstRow="1" bandRow="1">
                <a:effectLst/>
                <a:tableStyleId>{46F890A9-2807-4EBB-B81D-B2AA78EC7F39}</a:tableStyleId>
              </a:tblPr>
              <a:tblGrid>
                <a:gridCol w="2503378">
                  <a:extLst>
                    <a:ext uri="{9D8B030D-6E8A-4147-A177-3AD203B41FA5}">
                      <a16:colId xmlns:a16="http://schemas.microsoft.com/office/drawing/2014/main" val="4034943663"/>
                    </a:ext>
                  </a:extLst>
                </a:gridCol>
                <a:gridCol w="1133242">
                  <a:extLst>
                    <a:ext uri="{9D8B030D-6E8A-4147-A177-3AD203B41FA5}">
                      <a16:colId xmlns:a16="http://schemas.microsoft.com/office/drawing/2014/main" val="2291528182"/>
                    </a:ext>
                  </a:extLst>
                </a:gridCol>
                <a:gridCol w="2534352">
                  <a:extLst>
                    <a:ext uri="{9D8B030D-6E8A-4147-A177-3AD203B41FA5}">
                      <a16:colId xmlns:a16="http://schemas.microsoft.com/office/drawing/2014/main" val="2294934305"/>
                    </a:ext>
                  </a:extLst>
                </a:gridCol>
                <a:gridCol w="1102268">
                  <a:extLst>
                    <a:ext uri="{9D8B030D-6E8A-4147-A177-3AD203B41FA5}">
                      <a16:colId xmlns:a16="http://schemas.microsoft.com/office/drawing/2014/main" val="2353726829"/>
                    </a:ext>
                  </a:extLst>
                </a:gridCol>
              </a:tblGrid>
              <a:tr h="3979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계획</a:t>
                      </a:r>
                      <a:endParaRPr lang="en-US" altLang="ko-KR" sz="12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61623" marR="61623" marT="30811" marB="30811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4C2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우선 순위</a:t>
                      </a: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4C2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기간</a:t>
                      </a: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4C2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예상 비용</a:t>
                      </a: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4C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957009"/>
                  </a:ext>
                </a:extLst>
              </a:tr>
              <a:tr h="3979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식품 판매 사이트 배너 홍보</a:t>
                      </a:r>
                    </a:p>
                  </a:txBody>
                  <a:tcPr marL="61623" marR="61623" marT="30811" marB="30811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2</a:t>
                      </a:r>
                      <a:endParaRPr lang="ko-KR" altLang="en-US" sz="12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2022.01.01. - 2022.02.15.</a:t>
                      </a:r>
                      <a:endParaRPr lang="ko-KR" altLang="en-US" sz="12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?</a:t>
                      </a:r>
                      <a:endParaRPr lang="ko-KR" altLang="en-US" sz="12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8588"/>
                  </a:ext>
                </a:extLst>
              </a:tr>
              <a:tr h="3979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실제 정육점 후기 자료 언론 배포</a:t>
                      </a:r>
                    </a:p>
                  </a:txBody>
                  <a:tcPr marL="61623" marR="61623" marT="30811" marB="30811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</a:t>
                      </a:r>
                      <a:endParaRPr lang="ko-KR" altLang="en-US" sz="12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2021.11.01 - 2021.12.31.</a:t>
                      </a:r>
                      <a:endParaRPr lang="ko-KR" altLang="en-US" sz="12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</a:t>
                      </a:r>
                      <a:r>
                        <a:rPr lang="en-US" altLang="ko-KR" sz="1200" baseline="0" dirty="0" smtClean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원</a:t>
                      </a:r>
                      <a:endParaRPr lang="ko-KR" altLang="en-US" sz="12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997127"/>
                  </a:ext>
                </a:extLst>
              </a:tr>
              <a:tr h="3979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지면 신문 </a:t>
                      </a:r>
                      <a:r>
                        <a:rPr lang="ko-KR" altLang="en-US" sz="12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광고</a:t>
                      </a:r>
                      <a:endParaRPr lang="en-US" altLang="ko-KR" sz="12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61623" marR="61623" marT="30811" marB="30811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3</a:t>
                      </a:r>
                      <a:endParaRPr lang="ko-KR" altLang="en-US" sz="12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2022.01.16 - 2022.02.28.</a:t>
                      </a:r>
                      <a:endParaRPr lang="ko-KR" altLang="en-US" sz="12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천 </a:t>
                      </a:r>
                      <a:r>
                        <a:rPr lang="en-US" altLang="ko-KR" sz="1200" dirty="0" smtClean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5</a:t>
                      </a:r>
                      <a:r>
                        <a:rPr lang="ko-KR" altLang="en-US" sz="1200" dirty="0" smtClean="0">
                          <a:solidFill>
                            <a:srgbClr val="00334E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백만 원</a:t>
                      </a:r>
                      <a:endParaRPr lang="ko-KR" altLang="en-US" sz="1200" dirty="0">
                        <a:solidFill>
                          <a:srgbClr val="00334E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61623" marR="61623" marT="30811" marB="3081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9605"/>
                  </a:ext>
                </a:extLst>
              </a:tr>
            </a:tbl>
          </a:graphicData>
        </a:graphic>
      </p:graphicFrame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251A0D8D-381A-4D6D-8FB7-F01DCACB98F4}"/>
              </a:ext>
            </a:extLst>
          </p:cNvPr>
          <p:cNvSpPr/>
          <p:nvPr/>
        </p:nvSpPr>
        <p:spPr>
          <a:xfrm>
            <a:off x="3289511" y="2229362"/>
            <a:ext cx="7273241" cy="1591926"/>
          </a:xfrm>
          <a:custGeom>
            <a:avLst/>
            <a:gdLst>
              <a:gd name="connsiteX0" fmla="*/ 10791824 w 10792494"/>
              <a:gd name="connsiteY0" fmla="*/ 1971811 h 2362200"/>
              <a:gd name="connsiteX1" fmla="*/ 10791824 w 10792494"/>
              <a:gd name="connsiteY1" fmla="*/ 2362200 h 2362200"/>
              <a:gd name="connsiteX2" fmla="*/ 10398786 w 10792494"/>
              <a:gd name="connsiteY2" fmla="*/ 2362200 h 2362200"/>
              <a:gd name="connsiteX3" fmla="*/ 10761555 w 10792494"/>
              <a:gd name="connsiteY3" fmla="*/ 2121741 h 2362200"/>
              <a:gd name="connsiteX4" fmla="*/ 10791824 w 10792494"/>
              <a:gd name="connsiteY4" fmla="*/ 390390 h 2362200"/>
              <a:gd name="connsiteX5" fmla="*/ 10792494 w 10792494"/>
              <a:gd name="connsiteY5" fmla="*/ 393708 h 2362200"/>
              <a:gd name="connsiteX6" fmla="*/ 10792494 w 10792494"/>
              <a:gd name="connsiteY6" fmla="*/ 1968492 h 2362200"/>
              <a:gd name="connsiteX7" fmla="*/ 10791824 w 10792494"/>
              <a:gd name="connsiteY7" fmla="*/ 1971811 h 2362200"/>
              <a:gd name="connsiteX8" fmla="*/ 10398786 w 10792494"/>
              <a:gd name="connsiteY8" fmla="*/ 0 h 2362200"/>
              <a:gd name="connsiteX9" fmla="*/ 10791824 w 10792494"/>
              <a:gd name="connsiteY9" fmla="*/ 0 h 2362200"/>
              <a:gd name="connsiteX10" fmla="*/ 10791824 w 10792494"/>
              <a:gd name="connsiteY10" fmla="*/ 390390 h 2362200"/>
              <a:gd name="connsiteX11" fmla="*/ 10761555 w 10792494"/>
              <a:gd name="connsiteY11" fmla="*/ 240459 h 2362200"/>
              <a:gd name="connsiteX12" fmla="*/ 10398786 w 10792494"/>
              <a:gd name="connsiteY12" fmla="*/ 0 h 2362200"/>
              <a:gd name="connsiteX13" fmla="*/ 0 w 10792494"/>
              <a:gd name="connsiteY13" fmla="*/ 0 h 2362200"/>
              <a:gd name="connsiteX14" fmla="*/ 394378 w 10792494"/>
              <a:gd name="connsiteY14" fmla="*/ 0 h 2362200"/>
              <a:gd name="connsiteX15" fmla="*/ 670 w 10792494"/>
              <a:gd name="connsiteY15" fmla="*/ 393708 h 2362200"/>
              <a:gd name="connsiteX16" fmla="*/ 670 w 10792494"/>
              <a:gd name="connsiteY16" fmla="*/ 1968492 h 2362200"/>
              <a:gd name="connsiteX17" fmla="*/ 394378 w 10792494"/>
              <a:gd name="connsiteY17" fmla="*/ 2362200 h 2362200"/>
              <a:gd name="connsiteX18" fmla="*/ 0 w 10792494"/>
              <a:gd name="connsiteY18" fmla="*/ 2362200 h 236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792494" h="2362200">
                <a:moveTo>
                  <a:pt x="10791824" y="1971811"/>
                </a:moveTo>
                <a:lnTo>
                  <a:pt x="10791824" y="2362200"/>
                </a:lnTo>
                <a:lnTo>
                  <a:pt x="10398786" y="2362200"/>
                </a:lnTo>
                <a:cubicBezTo>
                  <a:pt x="10561865" y="2362200"/>
                  <a:pt x="10701786" y="2263049"/>
                  <a:pt x="10761555" y="2121741"/>
                </a:cubicBezTo>
                <a:close/>
                <a:moveTo>
                  <a:pt x="10791824" y="390390"/>
                </a:moveTo>
                <a:lnTo>
                  <a:pt x="10792494" y="393708"/>
                </a:lnTo>
                <a:lnTo>
                  <a:pt x="10792494" y="1968492"/>
                </a:lnTo>
                <a:lnTo>
                  <a:pt x="10791824" y="1971811"/>
                </a:lnTo>
                <a:close/>
                <a:moveTo>
                  <a:pt x="10398786" y="0"/>
                </a:moveTo>
                <a:lnTo>
                  <a:pt x="10791824" y="0"/>
                </a:lnTo>
                <a:lnTo>
                  <a:pt x="10791824" y="390390"/>
                </a:lnTo>
                <a:lnTo>
                  <a:pt x="10761555" y="240459"/>
                </a:lnTo>
                <a:cubicBezTo>
                  <a:pt x="10701786" y="99151"/>
                  <a:pt x="10561865" y="0"/>
                  <a:pt x="10398786" y="0"/>
                </a:cubicBezTo>
                <a:close/>
                <a:moveTo>
                  <a:pt x="0" y="0"/>
                </a:moveTo>
                <a:lnTo>
                  <a:pt x="394378" y="0"/>
                </a:lnTo>
                <a:cubicBezTo>
                  <a:pt x="176939" y="0"/>
                  <a:pt x="670" y="176269"/>
                  <a:pt x="670" y="393708"/>
                </a:cubicBezTo>
                <a:lnTo>
                  <a:pt x="670" y="1968492"/>
                </a:lnTo>
                <a:cubicBezTo>
                  <a:pt x="670" y="2185931"/>
                  <a:pt x="176939" y="2362200"/>
                  <a:pt x="394378" y="2362200"/>
                </a:cubicBezTo>
                <a:lnTo>
                  <a:pt x="0" y="2362200"/>
                </a:lnTo>
                <a:close/>
              </a:path>
            </a:pathLst>
          </a:custGeom>
          <a:solidFill>
            <a:srgbClr val="F6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145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1FE37333-53FE-4CDB-B214-A479D37DDB13}"/>
              </a:ext>
            </a:extLst>
          </p:cNvPr>
          <p:cNvGrpSpPr/>
          <p:nvPr/>
        </p:nvGrpSpPr>
        <p:grpSpPr>
          <a:xfrm>
            <a:off x="2098268" y="1510037"/>
            <a:ext cx="7995463" cy="3278530"/>
            <a:chOff x="1163782" y="1083886"/>
            <a:chExt cx="6893328" cy="282660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CE8A2F-A8FA-46A6-8394-9EB25AA22C37}"/>
                </a:ext>
              </a:extLst>
            </p:cNvPr>
            <p:cNvSpPr txBox="1"/>
            <p:nvPr/>
          </p:nvSpPr>
          <p:spPr>
            <a:xfrm>
              <a:off x="1886604" y="2452360"/>
              <a:ext cx="5447682" cy="79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5400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추가 개발 로드맵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8DCE10-4C40-405D-A7AF-112DEBD43188}"/>
                </a:ext>
              </a:extLst>
            </p:cNvPr>
            <p:cNvSpPr txBox="1"/>
            <p:nvPr/>
          </p:nvSpPr>
          <p:spPr>
            <a:xfrm>
              <a:off x="2861901" y="3129410"/>
              <a:ext cx="3497088" cy="291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시스템 성능 개선 및 서비스 확대</a:t>
              </a:r>
              <a:endParaRPr lang="ko-KR" altLang="en-US" sz="1600" dirty="0">
                <a:solidFill>
                  <a:srgbClr val="00334E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6C2AA17-6666-4957-9B55-3781672ED9A0}"/>
                </a:ext>
              </a:extLst>
            </p:cNvPr>
            <p:cNvSpPr txBox="1"/>
            <p:nvPr/>
          </p:nvSpPr>
          <p:spPr>
            <a:xfrm>
              <a:off x="4013161" y="1083886"/>
              <a:ext cx="1194570" cy="716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rgbClr val="FF4C29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05</a:t>
              </a:r>
              <a:endParaRPr lang="ko-KR" altLang="en-US" sz="4800" b="1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6D8023-38D2-4A66-8BEB-FC929EADC460}"/>
                </a:ext>
              </a:extLst>
            </p:cNvPr>
            <p:cNvSpPr txBox="1"/>
            <p:nvPr/>
          </p:nvSpPr>
          <p:spPr>
            <a:xfrm>
              <a:off x="3611360" y="1591718"/>
              <a:ext cx="1998172" cy="5041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rgbClr val="FF4C29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Chapter</a:t>
              </a:r>
              <a:endParaRPr lang="ko-KR" altLang="en-US" sz="3200" dirty="0">
                <a:solidFill>
                  <a:srgbClr val="FF4C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779DF65D-AFE9-4AFA-966B-30858DE353C2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flipH="1">
              <a:off x="1163783" y="1843801"/>
              <a:ext cx="2447577" cy="9528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724057CA-487F-4D6B-95D7-B3D7BB2B5165}"/>
                </a:ext>
              </a:extLst>
            </p:cNvPr>
            <p:cNvCxnSpPr>
              <a:cxnSpLocks/>
              <a:endCxn id="24" idx="3"/>
            </p:cNvCxnSpPr>
            <p:nvPr/>
          </p:nvCxnSpPr>
          <p:spPr>
            <a:xfrm flipH="1" flipV="1">
              <a:off x="5609531" y="1843801"/>
              <a:ext cx="2447579" cy="9526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9852BDE-F051-4DE7-81CD-BE43DB5CC768}"/>
                </a:ext>
              </a:extLst>
            </p:cNvPr>
            <p:cNvCxnSpPr/>
            <p:nvPr/>
          </p:nvCxnSpPr>
          <p:spPr>
            <a:xfrm flipH="1">
              <a:off x="1163782" y="3910487"/>
              <a:ext cx="6893328" cy="0"/>
            </a:xfrm>
            <a:prstGeom prst="line">
              <a:avLst/>
            </a:prstGeom>
            <a:ln w="3810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49752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EC67E0CC-3292-47E9-9D53-D2669FB25A46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E5B4197-5E6B-4BA7-AEC5-1EE504967D7A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05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1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FE9E300-3EF3-4146-8861-B43814A54757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B828D236-795D-4E21-84A7-0D76C17DFA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FD2BB804-AC17-4C5F-9098-714F4EAD49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3C596DC-F202-43A6-8C2E-FC922DD4349B}"/>
                  </a:ext>
                </a:extLst>
              </p:cNvPr>
              <p:cNvSpPr txBox="1"/>
              <p:nvPr/>
            </p:nvSpPr>
            <p:spPr>
              <a:xfrm>
                <a:off x="357446" y="1164413"/>
                <a:ext cx="158968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추가</a:t>
                </a:r>
                <a:r>
                  <a:rPr lang="en-US" altLang="ko-KR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 </a:t>
                </a:r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개발</a:t>
                </a:r>
                <a:endParaRPr lang="en-US" altLang="ko-KR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로드맵 </a:t>
                </a:r>
                <a:endParaRPr lang="en-US" altLang="ko-KR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05E1A925-4E8C-4725-814D-E1F6D78475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262875A-B86A-4B80-A03C-60EDE48D1673}"/>
              </a:ext>
            </a:extLst>
          </p:cNvPr>
          <p:cNvSpPr txBox="1"/>
          <p:nvPr/>
        </p:nvSpPr>
        <p:spPr>
          <a:xfrm>
            <a:off x="1954307" y="2248271"/>
            <a:ext cx="8478652" cy="105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정부에서 제공하는 </a:t>
            </a:r>
            <a:r>
              <a:rPr lang="ko-KR" altLang="en-US" sz="2200" kern="0" spc="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축산물 이력번호 조회 서비스</a:t>
            </a:r>
            <a:r>
              <a:rPr lang="ko-KR" altLang="en-US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</a:t>
            </a:r>
            <a:r>
              <a:rPr lang="ko-KR" altLang="en-US" sz="2200" kern="0" spc="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활용</a:t>
            </a:r>
            <a:r>
              <a:rPr lang="en-US" altLang="ko-KR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/>
            </a:r>
            <a:br>
              <a:rPr lang="en-US" altLang="ko-KR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</a:br>
            <a:r>
              <a:rPr lang="en-US" altLang="ko-KR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(https://mtrace.go.kr)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DFFACB-F1D9-46EC-A834-7A65A8D507EE}"/>
              </a:ext>
            </a:extLst>
          </p:cNvPr>
          <p:cNvSpPr txBox="1"/>
          <p:nvPr/>
        </p:nvSpPr>
        <p:spPr>
          <a:xfrm>
            <a:off x="1954306" y="3904874"/>
            <a:ext cx="874446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fontAlgn="base" latinLnBrk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해당 서비스의 </a:t>
            </a:r>
            <a:r>
              <a:rPr lang="en-US" altLang="ko-KR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OPEN API</a:t>
            </a:r>
            <a:r>
              <a:rPr lang="ko-KR" altLang="en-US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이용하여 </a:t>
            </a:r>
            <a:r>
              <a:rPr lang="ko-KR" altLang="en-US" sz="2200" kern="0" spc="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이력번호도 함께 조회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66F247-6790-49E0-8A95-D79BFA1D9BC8}"/>
              </a:ext>
            </a:extLst>
          </p:cNvPr>
          <p:cNvSpPr txBox="1"/>
          <p:nvPr/>
        </p:nvSpPr>
        <p:spPr>
          <a:xfrm>
            <a:off x="1954307" y="4857977"/>
            <a:ext cx="9334566" cy="13477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이력번호와 측정결과를 </a:t>
            </a:r>
            <a:r>
              <a:rPr lang="en-US" altLang="ko-KR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1:N </a:t>
            </a:r>
            <a:r>
              <a:rPr lang="ko-KR" altLang="en-US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관계로</a:t>
            </a:r>
            <a:r>
              <a:rPr lang="en-US" altLang="ko-KR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22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매칭하여 </a:t>
            </a:r>
            <a:r>
              <a:rPr lang="ko-KR" altLang="en-US" sz="22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측정 결과를 함께 </a:t>
            </a:r>
            <a:r>
              <a:rPr lang="en-US" altLang="ko-KR" sz="22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DB</a:t>
            </a:r>
            <a:r>
              <a:rPr lang="ko-KR" altLang="en-US" sz="22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 저장</a:t>
            </a:r>
            <a:endParaRPr lang="en-US" altLang="ko-KR" sz="2200" kern="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800100" lvl="1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200" kern="0" spc="0" dirty="0">
                <a:solidFill>
                  <a:srgbClr val="FF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이력번호를 도용하는 문제를 방지하기 위함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1B2394-E459-4155-B76F-55C209BC9FC2}"/>
              </a:ext>
            </a:extLst>
          </p:cNvPr>
          <p:cNvSpPr txBox="1"/>
          <p:nvPr/>
        </p:nvSpPr>
        <p:spPr>
          <a:xfrm>
            <a:off x="2253390" y="1126539"/>
            <a:ext cx="6243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축산물</a:t>
            </a:r>
            <a:r>
              <a:rPr lang="en-US" altLang="ko-KR" sz="28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ko-KR" altLang="en-US" sz="28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이력번호 조회 서비스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FD48A2-6063-4D37-A828-54B735A91E0D}"/>
              </a:ext>
            </a:extLst>
          </p:cNvPr>
          <p:cNvSpPr txBox="1"/>
          <p:nvPr/>
        </p:nvSpPr>
        <p:spPr>
          <a:xfrm>
            <a:off x="2184705" y="779327"/>
            <a:ext cx="1648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How about?</a:t>
            </a:r>
            <a:endParaRPr lang="ko-KR" altLang="en-US" sz="24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8771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84FE7E9-C559-42D8-B7E4-85CF08C5AE8B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A3A15D5-0A71-4426-A3A6-342B8713CEE6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05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2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CAE72052-1FC8-40C0-9729-82846E098B69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C6D4C753-DEF2-4872-843C-965F231D6B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FA121BCE-D9AF-4758-B4A6-C4055A74EC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523D41A-6B34-47F8-B757-8AC4C8D46678}"/>
                  </a:ext>
                </a:extLst>
              </p:cNvPr>
              <p:cNvSpPr txBox="1"/>
              <p:nvPr/>
            </p:nvSpPr>
            <p:spPr>
              <a:xfrm>
                <a:off x="357446" y="1164413"/>
                <a:ext cx="158968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추가</a:t>
                </a:r>
                <a:r>
                  <a:rPr lang="en-US" altLang="ko-KR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 </a:t>
                </a:r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개발</a:t>
                </a:r>
                <a:endParaRPr lang="en-US" altLang="ko-KR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로드맵 </a:t>
                </a:r>
                <a:endParaRPr lang="en-US" altLang="ko-KR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082408D9-D224-417E-AFEF-F0A51399C8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3D530C-CAA2-43C6-946F-3872006082A2}"/>
              </a:ext>
            </a:extLst>
          </p:cNvPr>
          <p:cNvSpPr txBox="1"/>
          <p:nvPr/>
        </p:nvSpPr>
        <p:spPr>
          <a:xfrm>
            <a:off x="3470191" y="795046"/>
            <a:ext cx="6243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모바일 어플리케이션화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AEEE4-1F96-4F64-AC83-864ABEF42322}"/>
              </a:ext>
            </a:extLst>
          </p:cNvPr>
          <p:cNvSpPr txBox="1"/>
          <p:nvPr/>
        </p:nvSpPr>
        <p:spPr>
          <a:xfrm>
            <a:off x="1954306" y="825824"/>
            <a:ext cx="1648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How about?</a:t>
            </a:r>
            <a:endParaRPr lang="ko-KR" altLang="en-US" sz="24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41360F-0770-4F99-A4EC-BE89F5FB4F7A}"/>
              </a:ext>
            </a:extLst>
          </p:cNvPr>
          <p:cNvSpPr txBox="1"/>
          <p:nvPr/>
        </p:nvSpPr>
        <p:spPr>
          <a:xfrm>
            <a:off x="5354254" y="1944794"/>
            <a:ext cx="6061647" cy="618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0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해당 서비스는 현재 </a:t>
            </a:r>
            <a:r>
              <a:rPr lang="en-US" altLang="ko-KR" sz="2000" kern="0" spc="0" dirty="0">
                <a:solidFill>
                  <a:srgbClr val="FF4C29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WEB </a:t>
            </a:r>
            <a:r>
              <a:rPr lang="ko-KR" altLang="en-US" sz="2000" kern="0" spc="0" dirty="0">
                <a:solidFill>
                  <a:srgbClr val="FF4C29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플랫폼</a:t>
            </a:r>
            <a:r>
              <a:rPr lang="ko-KR" altLang="en-US" sz="2000" kern="0" spc="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임</a:t>
            </a:r>
            <a:endParaRPr lang="en-US" altLang="ko-KR" sz="2000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A8D9A4-F481-44A1-B585-595058D9755D}"/>
              </a:ext>
            </a:extLst>
          </p:cNvPr>
          <p:cNvSpPr txBox="1"/>
          <p:nvPr/>
        </p:nvSpPr>
        <p:spPr>
          <a:xfrm>
            <a:off x="5301103" y="2942160"/>
            <a:ext cx="468109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0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서비스를 꾸준히 사용하는 고객에게 </a:t>
            </a:r>
            <a:r>
              <a:rPr lang="en-US" altLang="ko-KR" sz="20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APP</a:t>
            </a:r>
            <a:r>
              <a:rPr lang="ko-KR" altLang="en-US" sz="20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 </a:t>
            </a:r>
            <a:r>
              <a:rPr lang="ko-KR" altLang="en-US" sz="2000" kern="0" dirty="0" smtClean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편의성이 </a:t>
            </a:r>
            <a:r>
              <a:rPr lang="ko-KR" altLang="en-US" sz="20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좋음</a:t>
            </a:r>
            <a:endParaRPr lang="en-US" altLang="ko-KR" sz="2000" kern="0" spc="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BD8868-C81F-4E13-9960-C880C8CF5C20}"/>
              </a:ext>
            </a:extLst>
          </p:cNvPr>
          <p:cNvSpPr txBox="1"/>
          <p:nvPr/>
        </p:nvSpPr>
        <p:spPr>
          <a:xfrm>
            <a:off x="5327678" y="4555080"/>
            <a:ext cx="457832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0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추후 </a:t>
            </a:r>
            <a:r>
              <a:rPr lang="en-US" altLang="ko-KR" sz="2000" kern="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WEBVIEW</a:t>
            </a:r>
            <a:r>
              <a:rPr lang="ko-KR" altLang="en-US" sz="2000" kern="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활용</a:t>
            </a:r>
            <a:r>
              <a:rPr lang="ko-KR" altLang="en-US" sz="20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하여 모바일 </a:t>
            </a:r>
            <a:r>
              <a:rPr lang="en-US" altLang="ko-KR" sz="20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APP</a:t>
            </a:r>
            <a:r>
              <a:rPr lang="ko-KR" altLang="en-US" sz="2000" kern="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으로 출시예정</a:t>
            </a:r>
            <a:endParaRPr lang="en-US" altLang="ko-KR" sz="2000" kern="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BAE8955-6AB7-4A0C-AF12-FE74FE3D988E}"/>
              </a:ext>
            </a:extLst>
          </p:cNvPr>
          <p:cNvGrpSpPr/>
          <p:nvPr/>
        </p:nvGrpSpPr>
        <p:grpSpPr>
          <a:xfrm>
            <a:off x="1846997" y="2242879"/>
            <a:ext cx="3441623" cy="3441623"/>
            <a:chOff x="1547132" y="2242879"/>
            <a:chExt cx="3441623" cy="3441623"/>
          </a:xfrm>
        </p:grpSpPr>
        <p:pic>
          <p:nvPicPr>
            <p:cNvPr id="17" name="그림 16" descr="텍스트, 모니터, 전자기기, 화면이(가) 표시된 사진&#10;&#10;자동 생성된 설명">
              <a:extLst>
                <a:ext uri="{FF2B5EF4-FFF2-40B4-BE49-F238E27FC236}">
                  <a16:creationId xmlns:a16="http://schemas.microsoft.com/office/drawing/2014/main" id="{899451E4-5D09-4BDF-9920-64B709B2E2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132" y="2242879"/>
              <a:ext cx="3441623" cy="3441623"/>
            </a:xfrm>
            <a:prstGeom prst="rect">
              <a:avLst/>
            </a:prstGeom>
          </p:spPr>
        </p:pic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D026858D-F406-4A4C-AC2E-ECC7B091960F}"/>
                </a:ext>
              </a:extLst>
            </p:cNvPr>
            <p:cNvGrpSpPr/>
            <p:nvPr/>
          </p:nvGrpSpPr>
          <p:grpSpPr>
            <a:xfrm>
              <a:off x="2823561" y="3506993"/>
              <a:ext cx="895681" cy="913393"/>
              <a:chOff x="2747026" y="3429000"/>
              <a:chExt cx="1041834" cy="1062436"/>
            </a:xfrm>
          </p:grpSpPr>
          <p:sp>
            <p:nvSpPr>
              <p:cNvPr id="24" name="사각형: 둥근 모서리 23">
                <a:extLst>
                  <a:ext uri="{FF2B5EF4-FFF2-40B4-BE49-F238E27FC236}">
                    <a16:creationId xmlns:a16="http://schemas.microsoft.com/office/drawing/2014/main" id="{935120BF-C678-41F5-96DA-617E1111B8A4}"/>
                  </a:ext>
                </a:extLst>
              </p:cNvPr>
              <p:cNvSpPr/>
              <p:nvPr/>
            </p:nvSpPr>
            <p:spPr>
              <a:xfrm>
                <a:off x="2747026" y="3429000"/>
                <a:ext cx="1041834" cy="106243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5F4D1171-AFE2-4C42-858F-E4F88F67F2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9480" y="3545227"/>
                <a:ext cx="836926" cy="83692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991133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81534E1-0DEB-42F4-A914-D21684044B24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14ECD14-AED8-4B07-8D13-8FECA704035A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05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3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A5539C0-60BB-4F5D-9664-EDBC517D0A12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5037B1DF-DF63-4F89-98A7-C2054071D9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80E511E6-ACAB-4C25-B8E3-83DC973515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5EB092A-95A1-4CD7-9596-1A13153E748E}"/>
                  </a:ext>
                </a:extLst>
              </p:cNvPr>
              <p:cNvSpPr txBox="1"/>
              <p:nvPr/>
            </p:nvSpPr>
            <p:spPr>
              <a:xfrm>
                <a:off x="357446" y="1164413"/>
                <a:ext cx="158968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추가</a:t>
                </a:r>
                <a:r>
                  <a:rPr lang="en-US" altLang="ko-KR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 </a:t>
                </a:r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개발</a:t>
                </a:r>
                <a:endParaRPr lang="en-US" altLang="ko-KR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r>
                  <a:rPr lang="ko-KR" altLang="en-US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로드맵 </a:t>
                </a:r>
                <a:endParaRPr lang="en-US" altLang="ko-KR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BA2BD825-D80C-4869-9D4B-FDFE0C6734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C7CF8A84-AA32-4F97-9312-2AB3353E6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249" y="2041498"/>
            <a:ext cx="6995766" cy="3939881"/>
          </a:xfrm>
          <a:prstGeom prst="rect">
            <a:avLst/>
          </a:prstGeom>
          <a:ln w="12700">
            <a:solidFill>
              <a:srgbClr val="FF0000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4E0FDE9-ED40-4CB2-8977-3571AE1C738D}"/>
              </a:ext>
            </a:extLst>
          </p:cNvPr>
          <p:cNvSpPr txBox="1"/>
          <p:nvPr/>
        </p:nvSpPr>
        <p:spPr>
          <a:xfrm>
            <a:off x="3470191" y="795046"/>
            <a:ext cx="6243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시제품 설계 구조도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6A4EC-F250-4698-9A13-B79E254B20B1}"/>
              </a:ext>
            </a:extLst>
          </p:cNvPr>
          <p:cNvSpPr txBox="1"/>
          <p:nvPr/>
        </p:nvSpPr>
        <p:spPr>
          <a:xfrm>
            <a:off x="1954306" y="825824"/>
            <a:ext cx="1648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How about?</a:t>
            </a:r>
            <a:endParaRPr lang="ko-KR" altLang="en-US" sz="24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970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1FE37333-53FE-4CDB-B214-A479D37DDB13}"/>
              </a:ext>
            </a:extLst>
          </p:cNvPr>
          <p:cNvGrpSpPr/>
          <p:nvPr/>
        </p:nvGrpSpPr>
        <p:grpSpPr>
          <a:xfrm>
            <a:off x="2098268" y="1510037"/>
            <a:ext cx="7995463" cy="3278530"/>
            <a:chOff x="1163782" y="1083886"/>
            <a:chExt cx="6893328" cy="282660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CE8A2F-A8FA-46A6-8394-9EB25AA22C37}"/>
                </a:ext>
              </a:extLst>
            </p:cNvPr>
            <p:cNvSpPr txBox="1"/>
            <p:nvPr/>
          </p:nvSpPr>
          <p:spPr>
            <a:xfrm>
              <a:off x="1886604" y="2452360"/>
              <a:ext cx="5447682" cy="79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5400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감사합니다</a:t>
              </a:r>
              <a:r>
                <a:rPr lang="en-US" altLang="ko-KR" sz="5400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.</a:t>
              </a:r>
              <a:endParaRPr lang="ko-KR" altLang="en-US" sz="54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8DCE10-4C40-405D-A7AF-112DEBD43188}"/>
                </a:ext>
              </a:extLst>
            </p:cNvPr>
            <p:cNvSpPr txBox="1"/>
            <p:nvPr/>
          </p:nvSpPr>
          <p:spPr>
            <a:xfrm>
              <a:off x="2861901" y="3129410"/>
              <a:ext cx="3497088" cy="291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발표를 끝까지 들어 주셔서 감사합니다</a:t>
              </a:r>
              <a:r>
                <a:rPr lang="en-US" altLang="ko-KR" sz="1600" dirty="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.</a:t>
              </a:r>
              <a:endParaRPr lang="ko-KR" altLang="en-US" sz="1600" dirty="0">
                <a:solidFill>
                  <a:srgbClr val="00334E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6C2AA17-6666-4957-9B55-3781672ED9A0}"/>
                </a:ext>
              </a:extLst>
            </p:cNvPr>
            <p:cNvSpPr txBox="1"/>
            <p:nvPr/>
          </p:nvSpPr>
          <p:spPr>
            <a:xfrm>
              <a:off x="3940475" y="1083886"/>
              <a:ext cx="1339938" cy="716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rgbClr val="FF4C29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END</a:t>
              </a:r>
              <a:endParaRPr lang="ko-KR" altLang="en-US" sz="4800" b="1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6D8023-38D2-4A66-8BEB-FC929EADC460}"/>
                </a:ext>
              </a:extLst>
            </p:cNvPr>
            <p:cNvSpPr txBox="1"/>
            <p:nvPr/>
          </p:nvSpPr>
          <p:spPr>
            <a:xfrm>
              <a:off x="3611360" y="1591718"/>
              <a:ext cx="1998172" cy="5041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rgbClr val="FF4C29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Chapter</a:t>
              </a:r>
              <a:endParaRPr lang="ko-KR" altLang="en-US" sz="3200" dirty="0">
                <a:solidFill>
                  <a:srgbClr val="FF4C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779DF65D-AFE9-4AFA-966B-30858DE353C2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flipH="1">
              <a:off x="1163783" y="1843801"/>
              <a:ext cx="2447577" cy="9528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724057CA-487F-4D6B-95D7-B3D7BB2B5165}"/>
                </a:ext>
              </a:extLst>
            </p:cNvPr>
            <p:cNvCxnSpPr>
              <a:cxnSpLocks/>
              <a:endCxn id="24" idx="3"/>
            </p:cNvCxnSpPr>
            <p:nvPr/>
          </p:nvCxnSpPr>
          <p:spPr>
            <a:xfrm flipH="1" flipV="1">
              <a:off x="5609531" y="1843801"/>
              <a:ext cx="2447579" cy="9526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9852BDE-F051-4DE7-81CD-BE43DB5CC768}"/>
                </a:ext>
              </a:extLst>
            </p:cNvPr>
            <p:cNvCxnSpPr/>
            <p:nvPr/>
          </p:nvCxnSpPr>
          <p:spPr>
            <a:xfrm flipH="1">
              <a:off x="1163782" y="3910487"/>
              <a:ext cx="6893328" cy="0"/>
            </a:xfrm>
            <a:prstGeom prst="line">
              <a:avLst/>
            </a:prstGeom>
            <a:ln w="3810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8641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1FE37333-53FE-4CDB-B214-A479D37DDB13}"/>
              </a:ext>
            </a:extLst>
          </p:cNvPr>
          <p:cNvGrpSpPr/>
          <p:nvPr/>
        </p:nvGrpSpPr>
        <p:grpSpPr>
          <a:xfrm>
            <a:off x="2098268" y="1510037"/>
            <a:ext cx="7995463" cy="3278530"/>
            <a:chOff x="1163782" y="1083886"/>
            <a:chExt cx="6893328" cy="282660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CE8A2F-A8FA-46A6-8394-9EB25AA22C37}"/>
                </a:ext>
              </a:extLst>
            </p:cNvPr>
            <p:cNvSpPr txBox="1"/>
            <p:nvPr/>
          </p:nvSpPr>
          <p:spPr>
            <a:xfrm>
              <a:off x="2441862" y="2452360"/>
              <a:ext cx="4337167" cy="796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5400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개발 배경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8DCE10-4C40-405D-A7AF-112DEBD43188}"/>
                </a:ext>
              </a:extLst>
            </p:cNvPr>
            <p:cNvSpPr txBox="1"/>
            <p:nvPr/>
          </p:nvSpPr>
          <p:spPr>
            <a:xfrm>
              <a:off x="2861901" y="3129410"/>
              <a:ext cx="3497088" cy="291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개발 계기가 된 사회문제를 분석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6C2AA17-6666-4957-9B55-3781672ED9A0}"/>
                </a:ext>
              </a:extLst>
            </p:cNvPr>
            <p:cNvSpPr txBox="1"/>
            <p:nvPr/>
          </p:nvSpPr>
          <p:spPr>
            <a:xfrm>
              <a:off x="4013161" y="1083886"/>
              <a:ext cx="1194570" cy="716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rgbClr val="FF4C29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01</a:t>
              </a:r>
              <a:endParaRPr lang="ko-KR" altLang="en-US" sz="4800" b="1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6D8023-38D2-4A66-8BEB-FC929EADC460}"/>
                </a:ext>
              </a:extLst>
            </p:cNvPr>
            <p:cNvSpPr txBox="1"/>
            <p:nvPr/>
          </p:nvSpPr>
          <p:spPr>
            <a:xfrm>
              <a:off x="3611360" y="1591718"/>
              <a:ext cx="1998172" cy="5041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rgbClr val="FF4C29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Chapter</a:t>
              </a:r>
              <a:endParaRPr lang="ko-KR" altLang="en-US" sz="3200" dirty="0">
                <a:solidFill>
                  <a:srgbClr val="FF4C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779DF65D-AFE9-4AFA-966B-30858DE353C2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flipH="1">
              <a:off x="1163783" y="1843801"/>
              <a:ext cx="2447577" cy="9528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724057CA-487F-4D6B-95D7-B3D7BB2B5165}"/>
                </a:ext>
              </a:extLst>
            </p:cNvPr>
            <p:cNvCxnSpPr>
              <a:cxnSpLocks/>
              <a:endCxn id="24" idx="3"/>
            </p:cNvCxnSpPr>
            <p:nvPr/>
          </p:nvCxnSpPr>
          <p:spPr>
            <a:xfrm flipH="1" flipV="1">
              <a:off x="5609531" y="1843801"/>
              <a:ext cx="2447579" cy="9526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9852BDE-F051-4DE7-81CD-BE43DB5CC768}"/>
                </a:ext>
              </a:extLst>
            </p:cNvPr>
            <p:cNvCxnSpPr/>
            <p:nvPr/>
          </p:nvCxnSpPr>
          <p:spPr>
            <a:xfrm flipH="1">
              <a:off x="1163782" y="3910487"/>
              <a:ext cx="6893328" cy="0"/>
            </a:xfrm>
            <a:prstGeom prst="line">
              <a:avLst/>
            </a:prstGeom>
            <a:ln w="3810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820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52A6C610-97AC-4EDC-9FF5-D2D7B1F641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6586"/>
          <a:stretch>
            <a:fillRect/>
          </a:stretch>
        </p:blipFill>
        <p:spPr>
          <a:xfrm>
            <a:off x="2051125" y="1828974"/>
            <a:ext cx="3015753" cy="2611601"/>
          </a:xfrm>
          <a:prstGeom prst="rect">
            <a:avLst/>
          </a:prstGeom>
          <a:noFill/>
          <a:ln w="6350" cap="rnd">
            <a:solidFill>
              <a:srgbClr val="FF4C29"/>
            </a:solidFill>
            <a:prstDash val="solid"/>
            <a:miter/>
          </a:ln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A43AD5-0E8A-4437-9C28-515FDCCAA5A7}"/>
              </a:ext>
            </a:extLst>
          </p:cNvPr>
          <p:cNvSpPr txBox="1"/>
          <p:nvPr/>
        </p:nvSpPr>
        <p:spPr>
          <a:xfrm>
            <a:off x="3109329" y="750711"/>
            <a:ext cx="5948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축산물 관련 위조 범죄가 들끓어</a:t>
            </a:r>
            <a:r>
              <a:rPr lang="en-US" altLang="ko-KR" sz="28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..</a:t>
            </a:r>
            <a:endParaRPr lang="ko-KR" altLang="en-US" sz="28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2E0C44-2960-48D5-9F80-029EE602D278}"/>
              </a:ext>
            </a:extLst>
          </p:cNvPr>
          <p:cNvSpPr txBox="1"/>
          <p:nvPr/>
        </p:nvSpPr>
        <p:spPr>
          <a:xfrm>
            <a:off x="1954306" y="4635560"/>
            <a:ext cx="8073571" cy="1502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일부 축산업자들이 축산물의 등급 및 유통기한 등을 속여 판매</a:t>
            </a:r>
            <a:endParaRPr lang="en-US" altLang="ko-KR" sz="20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축산물 이력제의 이력번호조차 도용하여 판매하고 있음 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A8B6744-C447-414B-AF61-59EBBD99198B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947F4B-C5F7-4BF6-9D37-774F45A8B730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01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1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F46641E0-FF85-46F1-8FCC-4EB26A47AFBB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D8C8B323-5215-4A30-AED5-86DD56F0D9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804C6626-23FA-46A2-AF5E-266C279D3D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D511D6D-15F2-40AA-A482-AEECAFC29A75}"/>
                  </a:ext>
                </a:extLst>
              </p:cNvPr>
              <p:cNvSpPr txBox="1"/>
              <p:nvPr/>
            </p:nvSpPr>
            <p:spPr>
              <a:xfrm>
                <a:off x="357446" y="1384552"/>
                <a:ext cx="144983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개발 배경</a:t>
                </a:r>
              </a:p>
            </p:txBody>
          </p: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CCABADF4-2DEC-48AA-8858-ED02BEDD5A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6" name="그림 25" descr="텍스트이(가) 표시된 사진&#10;&#10;자동 생성된 설명">
            <a:extLst>
              <a:ext uri="{FF2B5EF4-FFF2-40B4-BE49-F238E27FC236}">
                <a16:creationId xmlns:a16="http://schemas.microsoft.com/office/drawing/2014/main" id="{DB7407AB-4EEB-4DC6-98D9-6A0501FAD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642" y="1828973"/>
            <a:ext cx="3036854" cy="2611602"/>
          </a:xfrm>
          <a:prstGeom prst="rect">
            <a:avLst/>
          </a:prstGeom>
          <a:ln w="6350">
            <a:solidFill>
              <a:srgbClr val="FF4C29"/>
            </a:solidFill>
          </a:ln>
        </p:spPr>
      </p:pic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7C4D6B14-4934-4A7A-AC8B-6B467D3273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1432" y="1823580"/>
            <a:ext cx="2758886" cy="2611602"/>
          </a:xfrm>
          <a:prstGeom prst="rect">
            <a:avLst/>
          </a:prstGeom>
          <a:ln w="6350">
            <a:solidFill>
              <a:srgbClr val="FF4C29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E0F8C5D-BEAA-4977-AC1C-93C4AD1AA938}"/>
              </a:ext>
            </a:extLst>
          </p:cNvPr>
          <p:cNvSpPr txBox="1"/>
          <p:nvPr/>
        </p:nvSpPr>
        <p:spPr>
          <a:xfrm>
            <a:off x="1954306" y="725524"/>
            <a:ext cx="1155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matter?</a:t>
            </a:r>
            <a:endParaRPr lang="ko-KR" altLang="en-US" sz="28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92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>
            <a:extLst>
              <a:ext uri="{FF2B5EF4-FFF2-40B4-BE49-F238E27FC236}">
                <a16:creationId xmlns:a16="http://schemas.microsoft.com/office/drawing/2014/main" id="{FADC4702-31FF-4C7C-A118-922CECE2C92D}"/>
              </a:ext>
            </a:extLst>
          </p:cNvPr>
          <p:cNvSpPr txBox="1"/>
          <p:nvPr/>
        </p:nvSpPr>
        <p:spPr>
          <a:xfrm>
            <a:off x="5973734" y="4427938"/>
            <a:ext cx="20053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상호 불신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38BB4A-3CCB-4B43-BB91-4CDC0E24650B}"/>
              </a:ext>
            </a:extLst>
          </p:cNvPr>
          <p:cNvSpPr txBox="1"/>
          <p:nvPr/>
        </p:nvSpPr>
        <p:spPr>
          <a:xfrm>
            <a:off x="5512937" y="480007"/>
            <a:ext cx="2926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What happened?</a:t>
            </a:r>
            <a:endParaRPr lang="ko-KR" altLang="en-US" sz="24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1D20DD-22CA-4CA5-8AE5-072F82E27148}"/>
              </a:ext>
            </a:extLst>
          </p:cNvPr>
          <p:cNvSpPr txBox="1"/>
          <p:nvPr/>
        </p:nvSpPr>
        <p:spPr>
          <a:xfrm>
            <a:off x="5941376" y="3348898"/>
            <a:ext cx="20053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정보의 불균형</a:t>
            </a:r>
            <a:endParaRPr lang="en-US" altLang="ko-KR" sz="1600" dirty="0">
              <a:solidFill>
                <a:srgbClr val="FF4C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/>
            <a:r>
              <a:rPr lang="en-US" altLang="ko-KR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“ </a:t>
            </a:r>
            <a:r>
              <a:rPr lang="ko-KR" altLang="en-US" sz="1600" dirty="0" err="1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레몬시장</a:t>
            </a:r>
            <a:r>
              <a:rPr lang="ko-KR" altLang="en-US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1600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”</a:t>
            </a:r>
            <a:endParaRPr lang="ko-KR" altLang="en-US" sz="1600" dirty="0">
              <a:solidFill>
                <a:srgbClr val="FF4C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3DDC664-671C-49CB-883D-7C55A94697D8}"/>
              </a:ext>
            </a:extLst>
          </p:cNvPr>
          <p:cNvGrpSpPr/>
          <p:nvPr/>
        </p:nvGrpSpPr>
        <p:grpSpPr>
          <a:xfrm>
            <a:off x="2161725" y="1535123"/>
            <a:ext cx="3852563" cy="3852574"/>
            <a:chOff x="2120422" y="1669599"/>
            <a:chExt cx="3852563" cy="3852574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325E27B9-9EDB-469B-8085-8425A5AAF3CC}"/>
                </a:ext>
              </a:extLst>
            </p:cNvPr>
            <p:cNvSpPr/>
            <p:nvPr/>
          </p:nvSpPr>
          <p:spPr>
            <a:xfrm>
              <a:off x="2148923" y="1669599"/>
              <a:ext cx="3749803" cy="385257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0893FAE4-A41F-4F10-89CB-CBF92C3A00E1}"/>
                </a:ext>
              </a:extLst>
            </p:cNvPr>
            <p:cNvGrpSpPr/>
            <p:nvPr/>
          </p:nvGrpSpPr>
          <p:grpSpPr>
            <a:xfrm>
              <a:off x="3212575" y="1736754"/>
              <a:ext cx="1611280" cy="2202000"/>
              <a:chOff x="3608333" y="1700856"/>
              <a:chExt cx="1759880" cy="2405080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BBB6365C-FA50-4A42-BB8E-2F80C17EB0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3698" y="1700856"/>
                <a:ext cx="1689149" cy="1689149"/>
              </a:xfrm>
              <a:prstGeom prst="rect">
                <a:avLst/>
              </a:prstGeom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DDF5D83-110B-43FC-92E1-0D7D76023BCB}"/>
                  </a:ext>
                </a:extLst>
              </p:cNvPr>
              <p:cNvSpPr txBox="1"/>
              <p:nvPr/>
            </p:nvSpPr>
            <p:spPr>
              <a:xfrm>
                <a:off x="3608333" y="3357993"/>
                <a:ext cx="1759880" cy="4370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rgbClr val="FF4C29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축산업자</a:t>
                </a:r>
                <a:endParaRPr lang="ko-KR" altLang="en-US" sz="24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4D5E76F-FFD1-4F39-89DC-7357D499421A}"/>
                  </a:ext>
                </a:extLst>
              </p:cNvPr>
              <p:cNvSpPr txBox="1"/>
              <p:nvPr/>
            </p:nvSpPr>
            <p:spPr>
              <a:xfrm>
                <a:off x="3743473" y="3736159"/>
                <a:ext cx="1489600" cy="369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rgbClr val="00334E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(</a:t>
                </a:r>
                <a:r>
                  <a:rPr lang="ko-KR" altLang="en-US" sz="1600" dirty="0">
                    <a:solidFill>
                      <a:srgbClr val="00334E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전문가</a:t>
                </a:r>
                <a:r>
                  <a:rPr lang="en-US" altLang="ko-KR" sz="1600" dirty="0">
                    <a:solidFill>
                      <a:srgbClr val="00334E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)</a:t>
                </a:r>
                <a:endParaRPr lang="ko-KR" altLang="en-US" sz="1600" dirty="0">
                  <a:solidFill>
                    <a:srgbClr val="00334E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54AE84D-DBD9-4181-AB9C-0071F7929B4B}"/>
                </a:ext>
              </a:extLst>
            </p:cNvPr>
            <p:cNvSpPr txBox="1"/>
            <p:nvPr/>
          </p:nvSpPr>
          <p:spPr>
            <a:xfrm>
              <a:off x="2120422" y="3775761"/>
              <a:ext cx="3852563" cy="1361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250000"/>
                </a:lnSpc>
              </a:pPr>
              <a:r>
                <a:rPr lang="ko-KR" altLang="en-US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판매하는 축산물의 모든 정보를 앎</a:t>
              </a:r>
              <a:endPara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algn="ctr">
                <a:lnSpc>
                  <a:spcPct val="250000"/>
                </a:lnSpc>
              </a:pPr>
              <a:r>
                <a:rPr lang="ko-KR" altLang="en-US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축산물 품질을 이력번호로 증명</a:t>
              </a:r>
            </a:p>
          </p:txBody>
        </p:sp>
      </p:grp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5E0F2A2E-8FDC-4998-A1FC-971F76B903E9}"/>
              </a:ext>
            </a:extLst>
          </p:cNvPr>
          <p:cNvCxnSpPr>
            <a:cxnSpLocks/>
          </p:cNvCxnSpPr>
          <p:nvPr/>
        </p:nvCxnSpPr>
        <p:spPr>
          <a:xfrm>
            <a:off x="6228678" y="4061395"/>
            <a:ext cx="1430767" cy="0"/>
          </a:xfrm>
          <a:prstGeom prst="straightConnector1">
            <a:avLst/>
          </a:prstGeom>
          <a:ln w="63500">
            <a:solidFill>
              <a:srgbClr val="FF4C2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ACF5163C-AE9C-4DE2-81C9-3ACAF11E4D23}"/>
              </a:ext>
            </a:extLst>
          </p:cNvPr>
          <p:cNvCxnSpPr>
            <a:cxnSpLocks/>
          </p:cNvCxnSpPr>
          <p:nvPr/>
        </p:nvCxnSpPr>
        <p:spPr>
          <a:xfrm>
            <a:off x="6228678" y="4891360"/>
            <a:ext cx="1430767" cy="0"/>
          </a:xfrm>
          <a:prstGeom prst="straightConnector1">
            <a:avLst/>
          </a:prstGeom>
          <a:ln w="63500">
            <a:solidFill>
              <a:srgbClr val="FF4C2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A17534B2-5466-481C-90E5-65C56607110B}"/>
              </a:ext>
            </a:extLst>
          </p:cNvPr>
          <p:cNvSpPr txBox="1"/>
          <p:nvPr/>
        </p:nvSpPr>
        <p:spPr>
          <a:xfrm>
            <a:off x="4674197" y="853252"/>
            <a:ext cx="45397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어떤 문제가 생길까</a:t>
            </a:r>
            <a:r>
              <a:rPr lang="en-US" altLang="ko-KR" sz="30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?</a:t>
            </a:r>
            <a:endParaRPr lang="ko-KR" altLang="en-US" sz="3000" dirty="0">
              <a:solidFill>
                <a:srgbClr val="00334E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579243E-96B3-47DE-ADC9-0065502F4CD5}"/>
              </a:ext>
            </a:extLst>
          </p:cNvPr>
          <p:cNvGrpSpPr/>
          <p:nvPr/>
        </p:nvGrpSpPr>
        <p:grpSpPr>
          <a:xfrm>
            <a:off x="3336304" y="5634123"/>
            <a:ext cx="6624607" cy="743870"/>
            <a:chOff x="3336304" y="5702501"/>
            <a:chExt cx="6624607" cy="743870"/>
          </a:xfrm>
        </p:grpSpPr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9F6EA440-59EE-42A9-8A57-F9314E74E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6304" y="5758850"/>
              <a:ext cx="687521" cy="687521"/>
            </a:xfrm>
            <a:prstGeom prst="rect">
              <a:avLst/>
            </a:prstGeom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DD1BF90-3135-418C-B13E-2813513DB836}"/>
                </a:ext>
              </a:extLst>
            </p:cNvPr>
            <p:cNvSpPr txBox="1"/>
            <p:nvPr/>
          </p:nvSpPr>
          <p:spPr>
            <a:xfrm>
              <a:off x="3991927" y="6018509"/>
              <a:ext cx="59689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rgbClr val="00334E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축산물의 이미지로 등급을 산출해서 보여주면 어떨까</a:t>
              </a:r>
              <a:r>
                <a:rPr lang="en-US" altLang="ko-KR" sz="2000" dirty="0">
                  <a:solidFill>
                    <a:srgbClr val="00334E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?</a:t>
              </a:r>
              <a:endParaRPr lang="ko-KR" altLang="en-US" sz="20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774D075-55C7-4710-B223-83B6A3A1E807}"/>
                </a:ext>
              </a:extLst>
            </p:cNvPr>
            <p:cNvSpPr txBox="1"/>
            <p:nvPr/>
          </p:nvSpPr>
          <p:spPr>
            <a:xfrm>
              <a:off x="3761986" y="5702501"/>
              <a:ext cx="1748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FF4C29"/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</a:rPr>
                <a:t>How about?</a:t>
              </a:r>
              <a:endParaRPr lang="ko-KR" altLang="en-US" sz="20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7B3B45CD-4AE1-4920-95C5-57E0E6DBB626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00B1EAB-13AF-41F3-854E-9E17C9A550C4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01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2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A0480F12-1FFC-477D-B7D7-AD87CF843084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9ED7E4BC-9C50-4967-B67F-D159305AFC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8A5E9898-A72A-4B96-8017-31D688629D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10B0159-49FB-4DB8-AF29-693C973E7A8A}"/>
                  </a:ext>
                </a:extLst>
              </p:cNvPr>
              <p:cNvSpPr txBox="1"/>
              <p:nvPr/>
            </p:nvSpPr>
            <p:spPr>
              <a:xfrm>
                <a:off x="357446" y="1384552"/>
                <a:ext cx="144983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개발 배경</a:t>
                </a:r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E7423956-D442-4A8D-AAD0-EEFC81A1A9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E48DC13-6375-49F0-938D-ED7BA29192A4}"/>
              </a:ext>
            </a:extLst>
          </p:cNvPr>
          <p:cNvGrpSpPr/>
          <p:nvPr/>
        </p:nvGrpSpPr>
        <p:grpSpPr>
          <a:xfrm>
            <a:off x="7873835" y="1480874"/>
            <a:ext cx="3749803" cy="3852574"/>
            <a:chOff x="7915138" y="1615350"/>
            <a:chExt cx="3749803" cy="3852574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C6DB62AA-5804-4335-858D-883A87CBBB4D}"/>
                </a:ext>
              </a:extLst>
            </p:cNvPr>
            <p:cNvSpPr/>
            <p:nvPr/>
          </p:nvSpPr>
          <p:spPr>
            <a:xfrm>
              <a:off x="7915138" y="1615350"/>
              <a:ext cx="3749803" cy="385257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AA6BDCC-7126-499C-8F05-C9CC7C569A2C}"/>
                </a:ext>
              </a:extLst>
            </p:cNvPr>
            <p:cNvSpPr txBox="1"/>
            <p:nvPr/>
          </p:nvSpPr>
          <p:spPr>
            <a:xfrm>
              <a:off x="7996601" y="3765953"/>
              <a:ext cx="3618484" cy="1361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250000"/>
                </a:lnSpc>
              </a:pPr>
              <a:r>
                <a:rPr lang="ko-KR" altLang="en-US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구매할 축산물의 정보를 알 수 없음</a:t>
              </a:r>
              <a:endParaRPr lang="en-US" altLang="ko-KR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algn="ctr">
                <a:lnSpc>
                  <a:spcPct val="250000"/>
                </a:lnSpc>
              </a:pPr>
              <a:r>
                <a:rPr lang="ko-KR" altLang="en-US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도용문제 때문에 이력번호 신뢰 </a:t>
              </a:r>
              <a:r>
                <a:rPr lang="en-US" altLang="ko-KR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X</a:t>
              </a:r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E257EF45-EB26-4F16-B51C-DCCA23A16245}"/>
                </a:ext>
              </a:extLst>
            </p:cNvPr>
            <p:cNvGrpSpPr/>
            <p:nvPr/>
          </p:nvGrpSpPr>
          <p:grpSpPr>
            <a:xfrm>
              <a:off x="8878202" y="1674806"/>
              <a:ext cx="1759880" cy="2240005"/>
              <a:chOff x="8643735" y="1712732"/>
              <a:chExt cx="1759880" cy="2240005"/>
            </a:xfrm>
          </p:grpSpPr>
          <p:pic>
            <p:nvPicPr>
              <p:cNvPr id="49" name="그림 48">
                <a:extLst>
                  <a:ext uri="{FF2B5EF4-FFF2-40B4-BE49-F238E27FC236}">
                    <a16:creationId xmlns:a16="http://schemas.microsoft.com/office/drawing/2014/main" id="{6312C65F-C4D7-4A03-994D-032FECF2B8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43735" y="1712732"/>
                <a:ext cx="1548000" cy="1548000"/>
              </a:xfrm>
              <a:prstGeom prst="rect">
                <a:avLst/>
              </a:prstGeom>
            </p:spPr>
          </p:pic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4D301FC-DE89-40AF-A483-D2359C7B060D}"/>
                  </a:ext>
                </a:extLst>
              </p:cNvPr>
              <p:cNvSpPr txBox="1"/>
              <p:nvPr/>
            </p:nvSpPr>
            <p:spPr>
              <a:xfrm>
                <a:off x="8643735" y="3245684"/>
                <a:ext cx="175988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rgbClr val="FF4C29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소비자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E8D3A1B-8888-482B-A47B-47E1CCF7F19D}"/>
                  </a:ext>
                </a:extLst>
              </p:cNvPr>
              <p:cNvSpPr txBox="1"/>
              <p:nvPr/>
            </p:nvSpPr>
            <p:spPr>
              <a:xfrm>
                <a:off x="8778875" y="3614183"/>
                <a:ext cx="14896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rgbClr val="00334E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(</a:t>
                </a:r>
                <a:r>
                  <a:rPr lang="ko-KR" altLang="en-US" sz="1600" dirty="0">
                    <a:solidFill>
                      <a:srgbClr val="00334E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비전문가</a:t>
                </a:r>
                <a:r>
                  <a:rPr lang="en-US" altLang="ko-KR" sz="1600" dirty="0">
                    <a:solidFill>
                      <a:srgbClr val="00334E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)</a:t>
                </a:r>
                <a:endParaRPr lang="ko-KR" altLang="en-US" sz="1600" dirty="0">
                  <a:solidFill>
                    <a:srgbClr val="00334E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473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05346E40-23DD-441A-9D56-12BC74320F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832" y="1806053"/>
            <a:ext cx="1851788" cy="18517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1B791B-664F-4C25-839C-5CBAB354AFB9}"/>
              </a:ext>
            </a:extLst>
          </p:cNvPr>
          <p:cNvSpPr txBox="1"/>
          <p:nvPr/>
        </p:nvSpPr>
        <p:spPr>
          <a:xfrm>
            <a:off x="2071254" y="4197975"/>
            <a:ext cx="1608133" cy="18978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이름</a:t>
            </a:r>
            <a:r>
              <a:rPr lang="en-US" altLang="ko-KR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</a:t>
            </a:r>
            <a:r>
              <a:rPr lang="ko-KR" altLang="en-US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6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이주훈</a:t>
            </a:r>
            <a:endParaRPr lang="en-US" altLang="ko-KR" sz="16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나이</a:t>
            </a:r>
            <a:r>
              <a:rPr lang="en-US" altLang="ko-KR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</a:t>
            </a:r>
            <a:r>
              <a:rPr lang="ko-KR" altLang="en-US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16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34</a:t>
            </a:r>
            <a:r>
              <a:rPr lang="ko-KR" altLang="en-US" sz="16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세</a:t>
            </a:r>
            <a:endParaRPr lang="en-US" altLang="ko-KR" sz="16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성별</a:t>
            </a:r>
            <a:r>
              <a:rPr lang="en-US" altLang="ko-KR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</a:t>
            </a:r>
            <a:r>
              <a:rPr lang="ko-KR" altLang="en-US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6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남</a:t>
            </a:r>
            <a:endParaRPr lang="en-US" altLang="ko-KR" sz="16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거주지</a:t>
            </a:r>
            <a:r>
              <a:rPr lang="en-US" altLang="ko-KR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</a:t>
            </a:r>
            <a:r>
              <a:rPr lang="ko-KR" altLang="en-US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6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청주</a:t>
            </a:r>
            <a:endParaRPr lang="en-US" altLang="ko-KR" sz="16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직업</a:t>
            </a:r>
            <a:r>
              <a:rPr lang="en-US" altLang="ko-KR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</a:t>
            </a:r>
            <a:r>
              <a:rPr lang="ko-KR" altLang="en-US" sz="1600" b="1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6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자영업자</a:t>
            </a:r>
            <a:r>
              <a:rPr lang="en-US" altLang="ko-KR" sz="16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CB00C79-E60D-4DBE-86DD-70CD2EB5DB7C}"/>
              </a:ext>
            </a:extLst>
          </p:cNvPr>
          <p:cNvSpPr/>
          <p:nvPr/>
        </p:nvSpPr>
        <p:spPr>
          <a:xfrm>
            <a:off x="1954307" y="481633"/>
            <a:ext cx="9943652" cy="821873"/>
          </a:xfrm>
          <a:prstGeom prst="rect">
            <a:avLst/>
          </a:prstGeom>
          <a:solidFill>
            <a:srgbClr val="CC33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500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핵심고객</a:t>
            </a:r>
            <a:r>
              <a:rPr lang="ko-KR" altLang="en-US" sz="35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페르소나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6DA230-3BD4-4E7C-819D-7A6ADCD81F34}"/>
              </a:ext>
            </a:extLst>
          </p:cNvPr>
          <p:cNvSpPr txBox="1"/>
          <p:nvPr/>
        </p:nvSpPr>
        <p:spPr>
          <a:xfrm>
            <a:off x="4007278" y="1405943"/>
            <a:ext cx="931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CC33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About</a:t>
            </a:r>
            <a:endParaRPr lang="ko-KR" altLang="en-US" sz="2000" b="1" dirty="0">
              <a:solidFill>
                <a:srgbClr val="CC33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0C0ABE-C415-4ACD-978C-5DB81B7BC0CD}"/>
              </a:ext>
            </a:extLst>
          </p:cNvPr>
          <p:cNvSpPr txBox="1"/>
          <p:nvPr/>
        </p:nvSpPr>
        <p:spPr>
          <a:xfrm>
            <a:off x="4001889" y="1818146"/>
            <a:ext cx="7766042" cy="1349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정육점에서 일하던 이주훈씨는 그동안 모은 돈으로 자신의 정육점을 차렸다</a:t>
            </a:r>
            <a:r>
              <a:rPr lang="en-US" altLang="ko-KR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오픈 초기엔 장사가 잘 되었지만</a:t>
            </a:r>
            <a:r>
              <a:rPr lang="en-US" altLang="ko-KR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얼마 지나지 않아 어떤 정육점에서 육류의 등급을 속이는</a:t>
            </a:r>
            <a:r>
              <a:rPr lang="en-US" altLang="ko-KR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일이 벌어졌고</a:t>
            </a:r>
            <a:r>
              <a:rPr lang="en-US" altLang="ko-KR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이로 인하여 정육점들의 매출이 줄어들었다</a:t>
            </a:r>
            <a:r>
              <a:rPr lang="en-US" altLang="ko-KR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자신은 손님을 속이지 않고 장사를 해왔지만</a:t>
            </a:r>
            <a:r>
              <a:rPr lang="en-US" altLang="ko-KR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이를 증빙할 방법이 없어서 답답하다</a:t>
            </a:r>
            <a:r>
              <a:rPr lang="en-US" altLang="ko-KR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9FC5B9-C2C8-42F1-B2C7-E72923056507}"/>
              </a:ext>
            </a:extLst>
          </p:cNvPr>
          <p:cNvSpPr txBox="1"/>
          <p:nvPr/>
        </p:nvSpPr>
        <p:spPr>
          <a:xfrm>
            <a:off x="8512615" y="3669485"/>
            <a:ext cx="8615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CC33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State</a:t>
            </a:r>
            <a:endParaRPr lang="ko-KR" altLang="en-US" sz="2000" b="1" dirty="0">
              <a:solidFill>
                <a:srgbClr val="CC33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9DDD872-ACA8-4552-8238-1613DBF10D69}"/>
              </a:ext>
            </a:extLst>
          </p:cNvPr>
          <p:cNvGrpSpPr/>
          <p:nvPr/>
        </p:nvGrpSpPr>
        <p:grpSpPr>
          <a:xfrm>
            <a:off x="9572093" y="3553458"/>
            <a:ext cx="1590029" cy="1002437"/>
            <a:chOff x="7677291" y="5224496"/>
            <a:chExt cx="1590029" cy="1002437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93745A2F-4123-475A-927F-5910506EC2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677291" y="5224496"/>
              <a:ext cx="634562" cy="634562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39F3F557-E2D9-43EC-8F77-C09714448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632758" y="5224496"/>
              <a:ext cx="634562" cy="634562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37253EB-0008-4BF7-9530-660B6BECD357}"/>
                </a:ext>
              </a:extLst>
            </p:cNvPr>
            <p:cNvSpPr txBox="1"/>
            <p:nvPr/>
          </p:nvSpPr>
          <p:spPr>
            <a:xfrm>
              <a:off x="7709878" y="5903768"/>
              <a:ext cx="56938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걱정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7C7AA82-8063-4101-BE43-0B0546C25583}"/>
                </a:ext>
              </a:extLst>
            </p:cNvPr>
            <p:cNvSpPr txBox="1"/>
            <p:nvPr/>
          </p:nvSpPr>
          <p:spPr>
            <a:xfrm>
              <a:off x="8665344" y="5903767"/>
              <a:ext cx="56938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분노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A2FFA29-7C9E-47B9-8659-4F4402E3B6EC}"/>
              </a:ext>
            </a:extLst>
          </p:cNvPr>
          <p:cNvSpPr txBox="1"/>
          <p:nvPr/>
        </p:nvSpPr>
        <p:spPr>
          <a:xfrm>
            <a:off x="7414140" y="4772248"/>
            <a:ext cx="7377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CC33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Goal</a:t>
            </a:r>
            <a:endParaRPr lang="ko-KR" altLang="en-US" sz="2000" b="1" dirty="0">
              <a:solidFill>
                <a:srgbClr val="CC33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7D7FC6-677F-4D4D-A2D2-3C081B15C9F2}"/>
              </a:ext>
            </a:extLst>
          </p:cNvPr>
          <p:cNvSpPr txBox="1"/>
          <p:nvPr/>
        </p:nvSpPr>
        <p:spPr>
          <a:xfrm>
            <a:off x="7414141" y="5172358"/>
            <a:ext cx="4353790" cy="1349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소비자에게 육류 등급에 대한 신뢰도 향상</a:t>
            </a:r>
            <a:endParaRPr lang="en-US" altLang="ko-KR" sz="14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다른 정육점과 차별화</a:t>
            </a:r>
            <a:endParaRPr lang="en-US" altLang="ko-KR" sz="14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자동으로 육류 등급을 판별해주는 시스템 적용을 통해 경쟁력 확보</a:t>
            </a:r>
            <a:endParaRPr lang="en-US" altLang="ko-KR" sz="14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7A4FB0-31C7-4B52-9057-027DA9F87401}"/>
              </a:ext>
            </a:extLst>
          </p:cNvPr>
          <p:cNvSpPr txBox="1"/>
          <p:nvPr/>
        </p:nvSpPr>
        <p:spPr>
          <a:xfrm>
            <a:off x="4062319" y="3424717"/>
            <a:ext cx="12176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CC33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Problem</a:t>
            </a:r>
            <a:endParaRPr lang="ko-KR" altLang="en-US" sz="2000" b="1" dirty="0">
              <a:solidFill>
                <a:srgbClr val="CC33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C3031B-869C-4C48-9743-B15D4F7BAB71}"/>
              </a:ext>
            </a:extLst>
          </p:cNvPr>
          <p:cNvSpPr txBox="1"/>
          <p:nvPr/>
        </p:nvSpPr>
        <p:spPr>
          <a:xfrm>
            <a:off x="4085557" y="3824827"/>
            <a:ext cx="3507692" cy="7026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매출이 점점 줄어듦</a:t>
            </a:r>
            <a:endParaRPr lang="en-US" altLang="ko-KR" sz="14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육류의 등급에 대한 고객의 신뢰를 잃음</a:t>
            </a:r>
            <a:endParaRPr lang="en-US" altLang="ko-KR" sz="14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05559B-113B-4223-A2F3-75B3923830B8}"/>
              </a:ext>
            </a:extLst>
          </p:cNvPr>
          <p:cNvSpPr txBox="1"/>
          <p:nvPr/>
        </p:nvSpPr>
        <p:spPr>
          <a:xfrm>
            <a:off x="4085557" y="5172358"/>
            <a:ext cx="2709396" cy="10258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육류 등급을 객관적으로 표기</a:t>
            </a:r>
            <a:endParaRPr lang="en-US" altLang="ko-KR" sz="14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사진을 통한 육류 등급 표기</a:t>
            </a:r>
            <a:endParaRPr lang="en-US" altLang="ko-KR" sz="14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r>
              <a:rPr lang="ko-KR" altLang="en-US" sz="14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초 이내의 빠른 등급 판별</a:t>
            </a:r>
            <a:endParaRPr lang="en-US" altLang="ko-KR" sz="14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5C7881-B5CD-4D97-A800-31BAFAC04175}"/>
              </a:ext>
            </a:extLst>
          </p:cNvPr>
          <p:cNvSpPr txBox="1"/>
          <p:nvPr/>
        </p:nvSpPr>
        <p:spPr>
          <a:xfrm>
            <a:off x="4085557" y="4768526"/>
            <a:ext cx="27093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CC33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Requirements</a:t>
            </a:r>
            <a:endParaRPr lang="ko-KR" altLang="en-US" sz="2000" b="1" dirty="0">
              <a:solidFill>
                <a:srgbClr val="CC33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42600AF-3258-4CD5-A6DC-94FF948D474A}"/>
              </a:ext>
            </a:extLst>
          </p:cNvPr>
          <p:cNvGrpSpPr/>
          <p:nvPr/>
        </p:nvGrpSpPr>
        <p:grpSpPr>
          <a:xfrm>
            <a:off x="239112" y="287888"/>
            <a:ext cx="11658846" cy="1353544"/>
            <a:chOff x="357446" y="457200"/>
            <a:chExt cx="11658846" cy="135354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C00E667-6B3B-4C2E-B332-175F1F54702E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01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3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505571DD-0CA6-4DFE-B4D2-02F576DC47C1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53544"/>
              <a:chOff x="357446" y="457200"/>
              <a:chExt cx="11658846" cy="1353544"/>
            </a:xfrm>
          </p:grpSpPr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0BB389CC-040B-4655-928B-6667050CD2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AA5F3842-5180-459F-8333-817AD391B7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7068226-96BF-48FC-B91E-79D18183594D}"/>
                  </a:ext>
                </a:extLst>
              </p:cNvPr>
              <p:cNvSpPr txBox="1"/>
              <p:nvPr/>
            </p:nvSpPr>
            <p:spPr>
              <a:xfrm>
                <a:off x="357446" y="1384552"/>
                <a:ext cx="144983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개발 배경</a:t>
                </a:r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2265277F-042F-4A46-967D-5897A7C0C8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76144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1FE37333-53FE-4CDB-B214-A479D37DDB13}"/>
              </a:ext>
            </a:extLst>
          </p:cNvPr>
          <p:cNvGrpSpPr/>
          <p:nvPr/>
        </p:nvGrpSpPr>
        <p:grpSpPr>
          <a:xfrm>
            <a:off x="2098268" y="1510037"/>
            <a:ext cx="7995463" cy="3278530"/>
            <a:chOff x="1163782" y="1083886"/>
            <a:chExt cx="6893328" cy="282660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CE8A2F-A8FA-46A6-8394-9EB25AA22C37}"/>
                </a:ext>
              </a:extLst>
            </p:cNvPr>
            <p:cNvSpPr txBox="1"/>
            <p:nvPr/>
          </p:nvSpPr>
          <p:spPr>
            <a:xfrm>
              <a:off x="1886604" y="2452360"/>
              <a:ext cx="5447682" cy="79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5400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공공데이터 솔루션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8DCE10-4C40-405D-A7AF-112DEBD43188}"/>
                </a:ext>
              </a:extLst>
            </p:cNvPr>
            <p:cNvSpPr txBox="1"/>
            <p:nvPr/>
          </p:nvSpPr>
          <p:spPr>
            <a:xfrm>
              <a:off x="2861901" y="3129410"/>
              <a:ext cx="3497088" cy="291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00334E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문제를 해결할 공공데이터를 선정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6C2AA17-6666-4957-9B55-3781672ED9A0}"/>
                </a:ext>
              </a:extLst>
            </p:cNvPr>
            <p:cNvSpPr txBox="1"/>
            <p:nvPr/>
          </p:nvSpPr>
          <p:spPr>
            <a:xfrm>
              <a:off x="4013161" y="1083886"/>
              <a:ext cx="1194570" cy="716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rgbClr val="FF4C29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02</a:t>
              </a:r>
              <a:endParaRPr lang="ko-KR" altLang="en-US" sz="4800" b="1" dirty="0">
                <a:solidFill>
                  <a:srgbClr val="FF4C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6D8023-38D2-4A66-8BEB-FC929EADC460}"/>
                </a:ext>
              </a:extLst>
            </p:cNvPr>
            <p:cNvSpPr txBox="1"/>
            <p:nvPr/>
          </p:nvSpPr>
          <p:spPr>
            <a:xfrm>
              <a:off x="3611360" y="1591718"/>
              <a:ext cx="1998172" cy="5041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rgbClr val="FF4C29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Chapter</a:t>
              </a:r>
              <a:endParaRPr lang="ko-KR" altLang="en-US" sz="3200" dirty="0">
                <a:solidFill>
                  <a:srgbClr val="FF4C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779DF65D-AFE9-4AFA-966B-30858DE353C2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flipH="1">
              <a:off x="1163783" y="1843801"/>
              <a:ext cx="2447577" cy="9528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724057CA-487F-4D6B-95D7-B3D7BB2B5165}"/>
                </a:ext>
              </a:extLst>
            </p:cNvPr>
            <p:cNvCxnSpPr>
              <a:cxnSpLocks/>
              <a:endCxn id="24" idx="3"/>
            </p:cNvCxnSpPr>
            <p:nvPr/>
          </p:nvCxnSpPr>
          <p:spPr>
            <a:xfrm flipH="1" flipV="1">
              <a:off x="5609531" y="1843801"/>
              <a:ext cx="2447579" cy="9526"/>
            </a:xfrm>
            <a:prstGeom prst="line">
              <a:avLst/>
            </a:prstGeom>
            <a:ln w="3175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9852BDE-F051-4DE7-81CD-BE43DB5CC768}"/>
                </a:ext>
              </a:extLst>
            </p:cNvPr>
            <p:cNvCxnSpPr/>
            <p:nvPr/>
          </p:nvCxnSpPr>
          <p:spPr>
            <a:xfrm flipH="1">
              <a:off x="1163782" y="3910487"/>
              <a:ext cx="6893328" cy="0"/>
            </a:xfrm>
            <a:prstGeom prst="line">
              <a:avLst/>
            </a:prstGeom>
            <a:ln w="38100">
              <a:solidFill>
                <a:srgbClr val="0033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718858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FEB65AD-8358-4F44-961A-89651716033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792115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" name="직사각형 3">
            <a:extLst>
              <a:ext uri="{FF2B5EF4-FFF2-40B4-BE49-F238E27FC236}">
                <a16:creationId xmlns:a16="http://schemas.microsoft.com/office/drawing/2014/main" id="{9292C2DD-29F6-4FBB-BB73-CA6AF1E953C0}"/>
              </a:ext>
            </a:extLst>
          </p:cNvPr>
          <p:cNvSpPr/>
          <p:nvPr/>
        </p:nvSpPr>
        <p:spPr>
          <a:xfrm>
            <a:off x="0" y="2092036"/>
            <a:ext cx="12192000" cy="4765965"/>
          </a:xfrm>
          <a:prstGeom prst="rect">
            <a:avLst/>
          </a:prstGeom>
          <a:solidFill>
            <a:srgbClr val="F6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98F05B-C075-4B4C-B75A-F3D1599E8772}"/>
              </a:ext>
            </a:extLst>
          </p:cNvPr>
          <p:cNvSpPr txBox="1"/>
          <p:nvPr/>
        </p:nvSpPr>
        <p:spPr>
          <a:xfrm>
            <a:off x="0" y="1172596"/>
            <a:ext cx="108005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3090" marR="0" indent="-59309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en-US" altLang="ko-KR" sz="4000" kern="0" spc="-40" dirty="0">
                <a:solidFill>
                  <a:schemeClr val="bg1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AI HUB </a:t>
            </a:r>
            <a:r>
              <a:rPr lang="en-US" altLang="ko-KR" sz="4000" kern="0" spc="-40" dirty="0" err="1">
                <a:solidFill>
                  <a:schemeClr val="bg1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축산물</a:t>
            </a:r>
            <a:r>
              <a:rPr lang="en-US" altLang="ko-KR" sz="4000" kern="0" spc="-40" dirty="0">
                <a:solidFill>
                  <a:schemeClr val="bg1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r>
              <a:rPr lang="en-US" altLang="ko-KR" sz="4000" kern="0" spc="-40" dirty="0" err="1">
                <a:solidFill>
                  <a:schemeClr val="bg1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품질</a:t>
            </a:r>
            <a:r>
              <a:rPr lang="en-US" altLang="ko-KR" sz="4000" kern="0" spc="-40" dirty="0">
                <a:solidFill>
                  <a:schemeClr val="bg1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r>
              <a:rPr lang="en-US" altLang="ko-KR" sz="4000" kern="0" spc="-40" dirty="0" err="1">
                <a:solidFill>
                  <a:schemeClr val="bg1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이미지</a:t>
            </a:r>
            <a:endParaRPr lang="en-US" altLang="ko-KR" sz="4000" kern="0" spc="-40" dirty="0">
              <a:solidFill>
                <a:schemeClr val="bg1"/>
              </a:solidFill>
              <a:effectLst/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812AACD-55C7-4B19-A395-052634C36C9B}"/>
              </a:ext>
            </a:extLst>
          </p:cNvPr>
          <p:cNvGrpSpPr/>
          <p:nvPr/>
        </p:nvGrpSpPr>
        <p:grpSpPr>
          <a:xfrm>
            <a:off x="239112" y="2400496"/>
            <a:ext cx="11658846" cy="1361871"/>
            <a:chOff x="357446" y="457200"/>
            <a:chExt cx="11658846" cy="136187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3B32D9-A1FC-412D-B065-013C92AF65E2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02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1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E67ECD2A-644D-4C8C-945D-FA590F63FEE2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61871"/>
              <a:chOff x="357446" y="457200"/>
              <a:chExt cx="11658846" cy="1361871"/>
            </a:xfrm>
          </p:grpSpPr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5FC0C2B9-CC8B-4D91-BB20-1D175FEAD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2802CFDC-AAD5-4B79-B685-C995BC909A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A870865-C8A5-4D8D-B57C-BA0F4620CC29}"/>
                  </a:ext>
                </a:extLst>
              </p:cNvPr>
              <p:cNvSpPr txBox="1"/>
              <p:nvPr/>
            </p:nvSpPr>
            <p:spPr>
              <a:xfrm>
                <a:off x="357446" y="1172740"/>
                <a:ext cx="144983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공공데이터 </a:t>
                </a:r>
                <a:endParaRPr lang="en-US" altLang="ko-KR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솔루션</a:t>
                </a:r>
              </a:p>
            </p:txBody>
          </p: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0AB5B81D-66CF-4D39-9A5E-F3C8AC50A3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776B96A-11E5-483A-BA73-68E92D0CC90D}"/>
              </a:ext>
            </a:extLst>
          </p:cNvPr>
          <p:cNvSpPr txBox="1"/>
          <p:nvPr/>
        </p:nvSpPr>
        <p:spPr>
          <a:xfrm>
            <a:off x="0" y="449357"/>
            <a:ext cx="36687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kern="0" spc="-40" dirty="0" err="1">
                <a:solidFill>
                  <a:srgbClr val="FF4C29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공공데이터</a:t>
            </a:r>
            <a:r>
              <a:rPr lang="en-US" altLang="ko-KR" sz="3600" kern="0" spc="-40" dirty="0">
                <a:solidFill>
                  <a:srgbClr val="FF4C29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r>
              <a:rPr lang="en-US" altLang="ko-KR" sz="3600" kern="0" spc="-40" dirty="0" err="1">
                <a:solidFill>
                  <a:srgbClr val="FF4C29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활용</a:t>
            </a:r>
            <a:endParaRPr lang="ko-KR" altLang="en-US" sz="3600" dirty="0"/>
          </a:p>
        </p:txBody>
      </p:sp>
      <p:pic>
        <p:nvPicPr>
          <p:cNvPr id="24" name="그림 23" descr="닫기이(가) 표시된 사진&#10;&#10;자동 생성된 설명">
            <a:extLst>
              <a:ext uri="{FF2B5EF4-FFF2-40B4-BE49-F238E27FC236}">
                <a16:creationId xmlns:a16="http://schemas.microsoft.com/office/drawing/2014/main" id="{70A46F24-D704-447C-9AF7-3D80A897210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42" b="7469"/>
          <a:stretch/>
        </p:blipFill>
        <p:spPr>
          <a:xfrm>
            <a:off x="2323081" y="3156587"/>
            <a:ext cx="1345641" cy="3219186"/>
          </a:xfrm>
          <a:prstGeom prst="rect">
            <a:avLst/>
          </a:prstGeom>
        </p:spPr>
      </p:pic>
      <p:pic>
        <p:nvPicPr>
          <p:cNvPr id="26" name="그림 25" descr="닫기이(가) 표시된 사진&#10;&#10;자동 생성된 설명">
            <a:extLst>
              <a:ext uri="{FF2B5EF4-FFF2-40B4-BE49-F238E27FC236}">
                <a16:creationId xmlns:a16="http://schemas.microsoft.com/office/drawing/2014/main" id="{7FEB6410-4288-40CE-97E0-3E537B3C602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32971" r="23854" b="23058"/>
          <a:stretch/>
        </p:blipFill>
        <p:spPr>
          <a:xfrm>
            <a:off x="3873001" y="3134740"/>
            <a:ext cx="1600148" cy="1642711"/>
          </a:xfrm>
          <a:prstGeom prst="rect">
            <a:avLst/>
          </a:prstGeom>
        </p:spPr>
      </p:pic>
      <p:pic>
        <p:nvPicPr>
          <p:cNvPr id="30" name="그림 29" descr="음식, 후식이(가) 표시된 사진&#10;&#10;자동 생성된 설명">
            <a:extLst>
              <a:ext uri="{FF2B5EF4-FFF2-40B4-BE49-F238E27FC236}">
                <a16:creationId xmlns:a16="http://schemas.microsoft.com/office/drawing/2014/main" id="{3C31C51E-FDB2-497F-A107-AD347A5E4EE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" t="27501" r="-725" b="21306"/>
          <a:stretch/>
        </p:blipFill>
        <p:spPr>
          <a:xfrm>
            <a:off x="3873001" y="4975578"/>
            <a:ext cx="1600148" cy="140019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24D08E8-EDA5-4CCF-BA54-91E4397893FA}"/>
              </a:ext>
            </a:extLst>
          </p:cNvPr>
          <p:cNvSpPr txBox="1"/>
          <p:nvPr/>
        </p:nvSpPr>
        <p:spPr>
          <a:xfrm>
            <a:off x="5991803" y="3960004"/>
            <a:ext cx="5583877" cy="2272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소 도체 </a:t>
            </a:r>
            <a:r>
              <a:rPr lang="en-US" altLang="ko-KR" sz="20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5</a:t>
            </a:r>
            <a:r>
              <a:rPr lang="ko-KR" altLang="en-US" sz="20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만 장</a:t>
            </a:r>
            <a:r>
              <a:rPr lang="en-US" altLang="ko-KR" sz="20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20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돼지 도체 </a:t>
            </a:r>
            <a:r>
              <a:rPr lang="en-US" altLang="ko-KR" sz="20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</a:t>
            </a:r>
            <a:r>
              <a:rPr lang="ko-KR" altLang="en-US" sz="200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만 장</a:t>
            </a:r>
            <a:endParaRPr lang="en-US" altLang="ko-KR" sz="200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0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도체 정보 및 등급 정보 포함</a:t>
            </a:r>
            <a:endParaRPr lang="en-US" altLang="ko-KR" sz="2000" kern="0" spc="-3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000" kern="0" spc="-30" dirty="0">
                <a:solidFill>
                  <a:srgbClr val="FF4C29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축산물의 품질을 자동으로 분류하는 데 활용</a:t>
            </a:r>
            <a:endParaRPr lang="en-US" altLang="ko-KR" sz="2000" kern="0" spc="-30" dirty="0">
              <a:solidFill>
                <a:srgbClr val="FF4C29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D63CE94-E6F2-4308-93D0-DEF629D2691E}"/>
              </a:ext>
            </a:extLst>
          </p:cNvPr>
          <p:cNvSpPr txBox="1"/>
          <p:nvPr/>
        </p:nvSpPr>
        <p:spPr>
          <a:xfrm>
            <a:off x="6474433" y="3134740"/>
            <a:ext cx="45397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공공데이터 정보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CE8092A-81D0-4BE5-AF45-38DAED83F012}"/>
              </a:ext>
            </a:extLst>
          </p:cNvPr>
          <p:cNvSpPr txBox="1"/>
          <p:nvPr/>
        </p:nvSpPr>
        <p:spPr>
          <a:xfrm>
            <a:off x="7320259" y="2757110"/>
            <a:ext cx="2926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Information!</a:t>
            </a:r>
            <a:endParaRPr lang="ko-KR" altLang="en-US" sz="24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3896189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8AF1583-2703-4D54-94BB-BA3058FCBFB5}"/>
              </a:ext>
            </a:extLst>
          </p:cNvPr>
          <p:cNvSpPr txBox="1"/>
          <p:nvPr/>
        </p:nvSpPr>
        <p:spPr>
          <a:xfrm>
            <a:off x="2253390" y="2240403"/>
            <a:ext cx="9551273" cy="9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2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축산물 이미지는 시대의 흐름에 따라 변화하지 않음</a:t>
            </a:r>
            <a:endParaRPr lang="en-US" altLang="ko-KR" sz="2200" kern="0" spc="-3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742950" lvl="1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kern="0" spc="-30" dirty="0">
                <a:solidFill>
                  <a:srgbClr val="FF4C29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레이블링 데이터와 함께 대용량 이미지 데이터를 구축하면 언제든지 사용가능</a:t>
            </a:r>
            <a:endParaRPr lang="ko-KR" altLang="en-US" kern="0" spc="0" dirty="0">
              <a:solidFill>
                <a:srgbClr val="FF4C29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F53BBB-11D2-4750-A751-FCB499770B25}"/>
              </a:ext>
            </a:extLst>
          </p:cNvPr>
          <p:cNvSpPr txBox="1"/>
          <p:nvPr/>
        </p:nvSpPr>
        <p:spPr>
          <a:xfrm>
            <a:off x="2253390" y="5166071"/>
            <a:ext cx="8284844" cy="9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2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요즘 육류의 </a:t>
            </a:r>
            <a:r>
              <a:rPr lang="ko-KR" altLang="en-US" sz="2200" kern="0" spc="-30" dirty="0" err="1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산육량</a:t>
            </a:r>
            <a:r>
              <a:rPr lang="en-US" altLang="ko-KR" sz="22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2200" kern="0" spc="-30" dirty="0">
                <a:solidFill>
                  <a:srgbClr val="00334E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센서 데이터 기반 연구가 활발하게 이루어짐</a:t>
            </a:r>
            <a:endParaRPr lang="en-US" altLang="ko-KR" sz="2200" kern="0" spc="-30" dirty="0">
              <a:solidFill>
                <a:srgbClr val="00334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742950" lvl="1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kern="0" spc="-30" dirty="0">
                <a:solidFill>
                  <a:srgbClr val="FF4C29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해당 서비스를 위 분야 연구에 활용가능</a:t>
            </a:r>
            <a:endParaRPr lang="en-US" altLang="ko-KR" kern="0" spc="-30" dirty="0">
              <a:solidFill>
                <a:srgbClr val="FF4C29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50A82923-A87B-4DDE-8D4C-AF1D80C359BF}"/>
              </a:ext>
            </a:extLst>
          </p:cNvPr>
          <p:cNvGrpSpPr/>
          <p:nvPr/>
        </p:nvGrpSpPr>
        <p:grpSpPr>
          <a:xfrm>
            <a:off x="239112" y="287888"/>
            <a:ext cx="11658846" cy="1361871"/>
            <a:chOff x="357446" y="457200"/>
            <a:chExt cx="11658846" cy="136187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5CB3DDA-D69F-4FED-B4A8-DB114D565EAE}"/>
                </a:ext>
              </a:extLst>
            </p:cNvPr>
            <p:cNvSpPr txBox="1"/>
            <p:nvPr/>
          </p:nvSpPr>
          <p:spPr>
            <a:xfrm>
              <a:off x="357446" y="457200"/>
              <a:ext cx="14498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02 </a:t>
              </a:r>
              <a:r>
                <a:rPr lang="en-US" altLang="ko-KR" sz="3200" dirty="0">
                  <a:solidFill>
                    <a:srgbClr val="FF4C29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2</a:t>
              </a:r>
              <a:endParaRPr lang="ko-KR" altLang="en-US" sz="3200" dirty="0">
                <a:solidFill>
                  <a:srgbClr val="FF4C29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8C42E362-CEDA-4474-97BF-F7F5F994EBC5}"/>
                </a:ext>
              </a:extLst>
            </p:cNvPr>
            <p:cNvGrpSpPr/>
            <p:nvPr/>
          </p:nvGrpSpPr>
          <p:grpSpPr>
            <a:xfrm>
              <a:off x="357446" y="457200"/>
              <a:ext cx="11658846" cy="1361871"/>
              <a:chOff x="357446" y="457200"/>
              <a:chExt cx="11658846" cy="1361871"/>
            </a:xfrm>
          </p:grpSpPr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705EC988-27B9-4229-9E4C-15F6D85222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457200"/>
                <a:ext cx="1449838" cy="0"/>
              </a:xfrm>
              <a:prstGeom prst="line">
                <a:avLst/>
              </a:prstGeom>
              <a:ln w="5080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연결선 39">
                <a:extLst>
                  <a:ext uri="{FF2B5EF4-FFF2-40B4-BE49-F238E27FC236}">
                    <a16:creationId xmlns:a16="http://schemas.microsoft.com/office/drawing/2014/main" id="{ED2A94A3-692F-4279-B15E-A5F3A0882E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2640" y="457200"/>
                <a:ext cx="9943652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A722D07-C8CC-48BE-9AB3-65298B51E5D2}"/>
                  </a:ext>
                </a:extLst>
              </p:cNvPr>
              <p:cNvSpPr txBox="1"/>
              <p:nvPr/>
            </p:nvSpPr>
            <p:spPr>
              <a:xfrm>
                <a:off x="357446" y="1172740"/>
                <a:ext cx="144983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공공데이터 </a:t>
                </a:r>
                <a:endParaRPr lang="en-US" altLang="ko-KR" b="1" dirty="0">
                  <a:solidFill>
                    <a:srgbClr val="00334E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pPr algn="ctr"/>
                <a:r>
                  <a:rPr lang="ko-KR" altLang="en-US" b="1" dirty="0">
                    <a:solidFill>
                      <a:srgbClr val="00334E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솔루션</a:t>
                </a:r>
              </a:p>
            </p:txBody>
          </p:sp>
          <p:cxnSp>
            <p:nvCxnSpPr>
              <p:cNvPr id="42" name="직선 연결선 41">
                <a:extLst>
                  <a:ext uri="{FF2B5EF4-FFF2-40B4-BE49-F238E27FC236}">
                    <a16:creationId xmlns:a16="http://schemas.microsoft.com/office/drawing/2014/main" id="{1FE5ADAC-04A6-4EE9-A032-2E0C4AEE96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447" y="1810744"/>
                <a:ext cx="1449838" cy="0"/>
              </a:xfrm>
              <a:prstGeom prst="line">
                <a:avLst/>
              </a:prstGeom>
              <a:ln w="31750">
                <a:solidFill>
                  <a:srgbClr val="0033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1C85B6D-3A67-4E16-8472-94F75B561842}"/>
              </a:ext>
            </a:extLst>
          </p:cNvPr>
          <p:cNvSpPr txBox="1"/>
          <p:nvPr/>
        </p:nvSpPr>
        <p:spPr>
          <a:xfrm>
            <a:off x="2253390" y="1126539"/>
            <a:ext cx="6243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축산물 </a:t>
            </a:r>
            <a:r>
              <a:rPr lang="en-US" altLang="ko-KR" sz="28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QC </a:t>
            </a:r>
            <a:r>
              <a:rPr lang="ko-KR" altLang="en-US" sz="2800" dirty="0">
                <a:solidFill>
                  <a:srgbClr val="00334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이미지의 활용가능성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DE0716D-40CD-42DA-A232-0DAE751F7251}"/>
              </a:ext>
            </a:extLst>
          </p:cNvPr>
          <p:cNvSpPr txBox="1"/>
          <p:nvPr/>
        </p:nvSpPr>
        <p:spPr>
          <a:xfrm>
            <a:off x="2184705" y="779327"/>
            <a:ext cx="1648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Let’s</a:t>
            </a:r>
            <a:r>
              <a:rPr lang="ko-KR" altLang="en-US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en-US" altLang="ko-KR" sz="2400" dirty="0">
                <a:solidFill>
                  <a:srgbClr val="FF4C29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Check!</a:t>
            </a:r>
            <a:endParaRPr lang="ko-KR" altLang="en-US" sz="2400" dirty="0">
              <a:solidFill>
                <a:srgbClr val="FF4C29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5305658-2D9D-4911-AEE8-39FA2795333E}"/>
              </a:ext>
            </a:extLst>
          </p:cNvPr>
          <p:cNvSpPr txBox="1"/>
          <p:nvPr/>
        </p:nvSpPr>
        <p:spPr>
          <a:xfrm>
            <a:off x="2253391" y="3703237"/>
            <a:ext cx="7297882" cy="9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200" kern="0" spc="-3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국내 축산물 시장 규모가 약 </a:t>
            </a:r>
            <a:r>
              <a:rPr lang="en-US" altLang="ko-KR" sz="2200" kern="0" spc="-3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</a:t>
            </a:r>
            <a:r>
              <a:rPr lang="ko-KR" altLang="en-US" sz="2200" kern="0" spc="-30" dirty="0">
                <a:solidFill>
                  <a:srgbClr val="00334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조원으로 매우 큼</a:t>
            </a:r>
            <a:endParaRPr lang="en-US" altLang="ko-KR" sz="2200" kern="0" spc="-30" dirty="0">
              <a:solidFill>
                <a:srgbClr val="00334E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742950" lvl="1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kern="0" spc="-30" dirty="0">
                <a:solidFill>
                  <a:srgbClr val="FF4C29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자본투입 활발하여 해당 서비스의 성장 가능성 큼</a:t>
            </a:r>
            <a:endParaRPr lang="en-US" altLang="ko-KR" kern="0" spc="-30" dirty="0">
              <a:solidFill>
                <a:srgbClr val="FF4C29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9925749"/>
      </p:ext>
    </p:extLst>
  </p:cSld>
  <p:clrMapOvr>
    <a:masterClrMapping/>
  </p:clrMapOvr>
  <p:transition>
    <p:wipe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1973</TotalTime>
  <Words>1118</Words>
  <Application>Microsoft Office PowerPoint</Application>
  <PresentationFormat>와이드스크린</PresentationFormat>
  <Paragraphs>326</Paragraphs>
  <Slides>28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8" baseType="lpstr">
      <vt:lpstr>에스코어 드림 5 Medium</vt:lpstr>
      <vt:lpstr>Arial</vt:lpstr>
      <vt:lpstr>에스코어 드림 6 Bold</vt:lpstr>
      <vt:lpstr>에스코어 드림 8 Heavy</vt:lpstr>
      <vt:lpstr>맑은 고딕</vt:lpstr>
      <vt:lpstr>에스코어 드림 9 Black</vt:lpstr>
      <vt:lpstr>에스코어 드림 2 ExtraLight</vt:lpstr>
      <vt:lpstr>Azonix</vt:lpstr>
      <vt:lpstr>나눔손글씨 펜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양희범</dc:creator>
  <cp:lastModifiedBy>구민구</cp:lastModifiedBy>
  <cp:revision>127</cp:revision>
  <dcterms:created xsi:type="dcterms:W3CDTF">2021-08-05T15:46:35Z</dcterms:created>
  <dcterms:modified xsi:type="dcterms:W3CDTF">2021-09-14T02:16:15Z</dcterms:modified>
</cp:coreProperties>
</file>

<file path=docProps/thumbnail.jpeg>
</file>